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81" r:id="rId4"/>
    <p:sldId id="4771" r:id="rId5"/>
    <p:sldId id="4784" r:id="rId6"/>
    <p:sldId id="4789" r:id="rId7"/>
    <p:sldId id="4790" r:id="rId8"/>
    <p:sldId id="4791" r:id="rId9"/>
    <p:sldId id="4803" r:id="rId10"/>
    <p:sldId id="4804" r:id="rId11"/>
    <p:sldId id="4792" r:id="rId12"/>
    <p:sldId id="4785" r:id="rId13"/>
    <p:sldId id="4802" r:id="rId14"/>
    <p:sldId id="4801" r:id="rId15"/>
    <p:sldId id="4793" r:id="rId16"/>
    <p:sldId id="4781" r:id="rId17"/>
    <p:sldId id="4795" r:id="rId18"/>
    <p:sldId id="4809" r:id="rId19"/>
    <p:sldId id="4796" r:id="rId20"/>
    <p:sldId id="4797" r:id="rId21"/>
    <p:sldId id="4798" r:id="rId22"/>
    <p:sldId id="4799" r:id="rId23"/>
    <p:sldId id="4810" r:id="rId24"/>
    <p:sldId id="4807" r:id="rId25"/>
    <p:sldId id="4806" r:id="rId26"/>
    <p:sldId id="4786" r:id="rId27"/>
    <p:sldId id="4811" r:id="rId28"/>
    <p:sldId id="4770" r:id="rId29"/>
    <p:sldId id="4788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37A"/>
    <a:srgbClr val="EE3978"/>
    <a:srgbClr val="00A1D2"/>
    <a:srgbClr val="7E3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86406"/>
  </p:normalViewPr>
  <p:slideViewPr>
    <p:cSldViewPr snapToGrid="0">
      <p:cViewPr>
        <p:scale>
          <a:sx n="74" d="100"/>
          <a:sy n="74" d="100"/>
        </p:scale>
        <p:origin x="225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A365C-CE94-4BF7-BA16-E8D854C976A9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DEB1-0974-4920-9C6B-89CE2B9DD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7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28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4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4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8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8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5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1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3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5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3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3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79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0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5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D6BCF14-666F-4030-9B2B-7C8FFCA29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A4DAEB4-A41D-4402-81A1-39B879D30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B9B39E5-1EDB-4E74-A940-237E0C6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D9DCA2F-811C-4A58-9948-6BDCDA12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1A0544A-E54C-4B0C-89DC-D692077E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43452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1C8168E-4546-4C8C-92E8-C8E5D83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F5457D2-4387-4360-A3DE-2B9FE63D3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0A95B2B-9A2A-430D-A8EE-B34D8877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635C193-AF60-4E6A-9323-04D1116C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9176696-0FF4-4D2F-B298-DB93768E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038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0E29B85-7B60-472A-B464-8BF28A437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657AA5F-98D2-4062-B043-7C38D6C1E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CECD4A-81F8-4DF4-B87D-C837B91C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E720EAA-B2E0-44DF-8AEC-82783C36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E9FF20-20A0-4930-A008-4FA4962C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94529"/>
      </p:ext>
    </p:extLst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664" y="260649"/>
            <a:ext cx="4334272" cy="527516"/>
          </a:xfrm>
        </p:spPr>
        <p:txBody>
          <a:bodyPr>
            <a:normAutofit/>
          </a:bodyPr>
          <a:lstStyle>
            <a:lvl1pPr algn="l"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480054" y="260648"/>
            <a:ext cx="480053" cy="48005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713587" y="456691"/>
            <a:ext cx="387019" cy="38701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196616" y="811379"/>
            <a:ext cx="1114007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1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C9C8C2F-9808-4BC5-A17F-78D548D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B5604EA-532A-4C05-9997-C53C56213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715AC81-1AE6-47F2-9CE1-99F81925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A82639-33FD-4612-B46B-9B62ED1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AE0782D-4AC2-4909-B092-16C3EA5B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70218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C8104CD-3F8E-4D93-9078-1D860B14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2E4D4A0-3E00-427E-8933-47E5D26C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9A8615-A6D5-44E0-8858-98D33B93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B8184BA-982F-4F84-9EFE-354F7CD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C6C4A6F-A01F-4FD7-BBD9-D8745277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37024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D0B8C8-5579-4C26-BBB4-2601AB99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22EA84-2A34-4A88-AFEE-8F01B7391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5FFD060-0ECF-49BB-B067-95142D1E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B318D41-D101-4CF3-B1B8-8540AEEF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CFFCF2E-F0D5-481B-874A-B44BACCD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B43BDF7-C5E3-4546-9437-ADB03545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8725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101CE57-DBB7-4A8B-AB21-C8C9B13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076E7AA-8588-4B11-82CF-BD2C4F94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58CCC3B-532D-4E51-AA98-60426E4F4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67D508FD-2878-4736-AEAA-45E96A446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87024F7C-5A4C-4EEB-86C7-260BE7C44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02C2B53-4E4E-49E7-8D6E-28164224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53CB3777-AC2B-44BB-A69B-4E495F41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495A4C44-5D70-41F1-B833-BB63FF38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9772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B3806B-951F-40EF-88AE-951342B0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1F4447F-4F29-4273-B749-79242702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9BAC9F5-4F0C-4F44-A9AE-C7CBD5C6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DC49FFE-F41A-4899-8B80-9BD31AD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48879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0991CEE-58E3-45CE-82BC-AD06780C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DB871F0-C7A6-4155-8234-64A3D9BD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5251E3B-DBBB-476B-A0B7-15C1F3B3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88326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60C5B4-0FED-4940-B0F2-8EB89D69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87813B7-D3BA-406B-B3B4-B462F916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3B14BA1-6920-42E5-8DCB-79C785DBE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4A348C2-E3CB-4A3A-A1D4-F39FC8F3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29DF77D-2D1F-4690-98E6-C5C9D13A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01442F68-91BE-4194-ABDF-F7889AD7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148794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F44580-3A7F-457E-B6C1-2280122D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233E78C-C5FC-4594-B399-2251D7023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920EE0D-001A-4295-8EE4-056583455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3FAC153-6846-4B41-ABF4-2596FAFB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6E8EB80-694E-4896-B8CE-4295D714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CF61E54-F3EC-4ED4-A4C9-5D9412DA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65385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32C69062-5C3D-434C-B7D1-B0178AAF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6E077B4-99E4-47D4-8DD1-6070A181D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893D435-7A69-46DA-96EA-9D99790C8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DE3C-FEB7-4A7B-A93D-F8500B60F491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AA7E05-D4A3-4EE4-8D4C-3750D90B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D2874EC-A294-4956-B078-BB22818BD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5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hyperlink" Target="https://github.com/sufferming/csxproject/blob/master/midterm/project.ipynb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PPCA.ipynb" TargetMode="External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3.pn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hyperlink" Target="https://github.com/sufferming/csxproject/blob/master/midterm/project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github.com/sufferming/csxproject/blob/master/midterm/PPCA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ufferming/csxproject/blob/master/midterm/PPCA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sufferming/csxproject/blob/master/midterm/PPCA.ipynb" TargetMode="External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jpg"/><Relationship Id="rId5" Type="http://schemas.openxmlformats.org/officeDocument/2006/relationships/image" Target="../media/image3.pn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sufferming/csxproject/blob/master/midterm/PP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PPCA.ipynb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issue/project.ipynb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issue/project.ipynb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9.jpg"/><Relationship Id="rId8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6BD30CD-C85B-4E8E-BA87-9219DC710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1083">
            <a:off x="2858484" y="-595985"/>
            <a:ext cx="6354104" cy="7981515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="" xmlns:a16="http://schemas.microsoft.com/office/drawing/2014/main" id="{C1E69EDA-1A91-47D4-902B-FDCFDE372E9E}"/>
              </a:ext>
            </a:extLst>
          </p:cNvPr>
          <p:cNvSpPr/>
          <p:nvPr/>
        </p:nvSpPr>
        <p:spPr>
          <a:xfrm>
            <a:off x="1738179" y="1399057"/>
            <a:ext cx="8487039" cy="3991429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A_文本框 2">
            <a:extLst>
              <a:ext uri="{FF2B5EF4-FFF2-40B4-BE49-F238E27FC236}">
                <a16:creationId xmlns="" xmlns:a16="http://schemas.microsoft.com/office/drawing/2014/main" id="{0C139A84-5CD3-4084-A1F5-7236D3B6EF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782" y="3358806"/>
            <a:ext cx="545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3600" b="1" dirty="0">
                <a:solidFill>
                  <a:schemeClr val="bg1"/>
                </a:solidFill>
              </a:rPr>
              <a:t>第八組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="" xmlns:a16="http://schemas.microsoft.com/office/drawing/2014/main" id="{2AEAE6AB-0A93-4916-80A7-FE81079644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59146" y="1832109"/>
            <a:ext cx="8045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HTC</a:t>
            </a:r>
            <a:r>
              <a:rPr lang="zh-TW" altLang="en-US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衰敗原因探究及實證特定新聞與</a:t>
            </a:r>
            <a:r>
              <a:rPr lang="en-US" altLang="zh-TW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HTC</a:t>
            </a:r>
            <a:r>
              <a:rPr lang="zh-TW" altLang="en-US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衰敗關聯性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4FBA825-123C-46A3-A697-8A41A227D10E}"/>
              </a:ext>
            </a:extLst>
          </p:cNvPr>
          <p:cNvSpPr/>
          <p:nvPr/>
        </p:nvSpPr>
        <p:spPr>
          <a:xfrm>
            <a:off x="2784097" y="4175290"/>
            <a:ext cx="6167755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司</a:t>
            </a:r>
            <a:r>
              <a:rPr lang="zh-TW" altLang="en-US" sz="2000" b="1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福民   楊</a:t>
            </a:r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雪</a:t>
            </a:r>
            <a:r>
              <a:rPr lang="zh-TW" altLang="en-US" sz="2000" b="1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穎  吳</a:t>
            </a:r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政翰</a:t>
            </a:r>
            <a:endParaRPr lang="zh-CN" altLang="en-US" sz="2000" b="1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cxnSp>
        <p:nvCxnSpPr>
          <p:cNvPr id="11" name="直接连接符 26"/>
          <p:cNvCxnSpPr/>
          <p:nvPr/>
        </p:nvCxnSpPr>
        <p:spPr>
          <a:xfrm>
            <a:off x="5999986" y="4550083"/>
            <a:ext cx="0" cy="2389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2423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研究設計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1" name="组合 8"/>
          <p:cNvGrpSpPr/>
          <p:nvPr/>
        </p:nvGrpSpPr>
        <p:grpSpPr>
          <a:xfrm>
            <a:off x="4063163" y="2076254"/>
            <a:ext cx="2280176" cy="1468510"/>
            <a:chOff x="3162325" y="1925354"/>
            <a:chExt cx="3238821" cy="1935163"/>
          </a:xfrm>
        </p:grpSpPr>
        <p:sp>
          <p:nvSpPr>
            <p:cNvPr id="22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3" name="그룹 21"/>
            <p:cNvGrpSpPr/>
            <p:nvPr/>
          </p:nvGrpSpPr>
          <p:grpSpPr>
            <a:xfrm>
              <a:off x="3340208" y="2130720"/>
              <a:ext cx="2630110" cy="1651443"/>
              <a:chOff x="6603092" y="2048860"/>
              <a:chExt cx="2369605" cy="1651443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6603092" y="2970259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侵權訴訟影響銷售量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6658653" y="2048860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6" name="组合 13"/>
          <p:cNvGrpSpPr/>
          <p:nvPr/>
        </p:nvGrpSpPr>
        <p:grpSpPr>
          <a:xfrm>
            <a:off x="1975945" y="2077875"/>
            <a:ext cx="2280176" cy="1468510"/>
            <a:chOff x="251520" y="1925354"/>
            <a:chExt cx="3238821" cy="1935163"/>
          </a:xfrm>
        </p:grpSpPr>
        <p:sp>
          <p:nvSpPr>
            <p:cNvPr id="27" name="KMA1D1FEAF"/>
            <p:cNvSpPr>
              <a:spLocks noChangeArrowheads="1"/>
            </p:cNvSpPr>
            <p:nvPr/>
          </p:nvSpPr>
          <p:spPr bwMode="ltGray">
            <a:xfrm>
              <a:off x="251520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8" name="그룹 21"/>
            <p:cNvGrpSpPr/>
            <p:nvPr/>
          </p:nvGrpSpPr>
          <p:grpSpPr>
            <a:xfrm>
              <a:off x="369776" y="2132856"/>
              <a:ext cx="2707460" cy="1342985"/>
              <a:chOff x="6794460" y="2050996"/>
              <a:chExt cx="2439294" cy="1342985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6919710" y="2968123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公司內部問題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Text Box 5"/>
              <p:cNvSpPr txBox="1">
                <a:spLocks noChangeArrowheads="1"/>
              </p:cNvSpPr>
              <p:nvPr/>
            </p:nvSpPr>
            <p:spPr bwMode="auto">
              <a:xfrm>
                <a:off x="6794460" y="2050996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1975945" y="4064665"/>
            <a:ext cx="1922585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1.HTC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之內鬼</a:t>
            </a:r>
            <a:endParaRPr lang="en-US" altLang="zh-TW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供應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79649" y="4061741"/>
            <a:ext cx="1938648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1.Nokia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控告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侵權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2.APPLE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控告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侵權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46152" y="4061740"/>
            <a:ext cx="1940822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在於大陸市場之銷售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品牌決策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6" name="组合 2"/>
          <p:cNvGrpSpPr/>
          <p:nvPr/>
        </p:nvGrpSpPr>
        <p:grpSpPr>
          <a:xfrm>
            <a:off x="8217053" y="2074633"/>
            <a:ext cx="1980462" cy="1468510"/>
            <a:chOff x="6084167" y="1925354"/>
            <a:chExt cx="2813101" cy="1935163"/>
          </a:xfrm>
        </p:grpSpPr>
        <p:sp>
          <p:nvSpPr>
            <p:cNvPr id="37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794" cy="1935163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8" name="그룹 21"/>
            <p:cNvGrpSpPr/>
            <p:nvPr/>
          </p:nvGrpSpPr>
          <p:grpSpPr>
            <a:xfrm>
              <a:off x="6178342" y="2132855"/>
              <a:ext cx="2718926" cy="1347258"/>
              <a:chOff x="6426901" y="2050995"/>
              <a:chExt cx="2449625" cy="1347258"/>
            </a:xfrm>
          </p:grpSpPr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6426901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新市場開發失敗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6562482" y="2050995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8217052" y="4079181"/>
            <a:ext cx="1940822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1.GOOGLE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收購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進軍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VR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市場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2" name="组合 8"/>
          <p:cNvGrpSpPr/>
          <p:nvPr/>
        </p:nvGrpSpPr>
        <p:grpSpPr>
          <a:xfrm>
            <a:off x="6121843" y="2074633"/>
            <a:ext cx="2280176" cy="1468510"/>
            <a:chOff x="3162325" y="1925354"/>
            <a:chExt cx="3238821" cy="1935163"/>
          </a:xfrm>
        </p:grpSpPr>
        <p:sp>
          <p:nvSpPr>
            <p:cNvPr id="43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44" name="그룹 21"/>
            <p:cNvGrpSpPr/>
            <p:nvPr/>
          </p:nvGrpSpPr>
          <p:grpSpPr>
            <a:xfrm>
              <a:off x="3330559" y="2132856"/>
              <a:ext cx="2609352" cy="1347257"/>
              <a:chOff x="6594399" y="2050996"/>
              <a:chExt cx="2350903" cy="1347257"/>
            </a:xfrm>
          </p:grpSpPr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594399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品牌定位不足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6631258" y="2050996"/>
                <a:ext cx="2314044" cy="730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86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347" y="-203355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627" y="4585449"/>
            <a:ext cx="3107777" cy="22725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1773" y="265892"/>
            <a:ext cx="2031325" cy="69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6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新聞選取</a:t>
            </a:r>
            <a:endParaRPr lang="zh-CN" altLang="en-US" sz="36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75748" y="211301"/>
            <a:ext cx="3657600" cy="707886"/>
          </a:xfrm>
          <a:prstGeom prst="rect">
            <a:avLst/>
          </a:prstGeom>
          <a:noFill/>
          <a:ln w="57150">
            <a:solidFill>
              <a:srgbClr val="00A1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smtClean="0">
                <a:solidFill>
                  <a:srgbClr val="00B0F0"/>
                </a:solidFill>
              </a:rPr>
              <a:t>-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共計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94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篇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HTC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新聞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-</a:t>
            </a:r>
          </a:p>
          <a:p>
            <a:pPr algn="ctr"/>
            <a:r>
              <a:rPr kumimoji="1" lang="zh-TW" altLang="en-US" sz="2000" b="1" dirty="0" smtClean="0">
                <a:solidFill>
                  <a:srgbClr val="00B0F0"/>
                </a:solidFill>
              </a:rPr>
              <a:t>給每一篇新聞做標籤</a:t>
            </a:r>
            <a:endParaRPr kumimoji="1" lang="en-US" altLang="zh-TW" sz="2000" b="1" dirty="0" smtClean="0">
              <a:solidFill>
                <a:srgbClr val="00B0F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" y="1598325"/>
            <a:ext cx="5911910" cy="42995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8" y="1257389"/>
            <a:ext cx="6592555" cy="37415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99" y="565244"/>
            <a:ext cx="6126874" cy="4665788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111032" y="1038087"/>
            <a:ext cx="387032" cy="1045980"/>
          </a:xfrm>
          <a:prstGeom prst="downArrow">
            <a:avLst/>
          </a:prstGeom>
          <a:solidFill>
            <a:srgbClr val="00B0F0"/>
          </a:solidFill>
          <a:ln>
            <a:solidFill>
              <a:srgbClr val="00A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0" y="2229573"/>
            <a:ext cx="7203602" cy="4239777"/>
          </a:xfrm>
          <a:prstGeom prst="rect">
            <a:avLst/>
          </a:prstGeom>
        </p:spPr>
      </p:pic>
      <p:sp>
        <p:nvSpPr>
          <p:cNvPr id="12" name="Pentagon 10">
            <a:extLst>
              <a:ext uri="{FF2B5EF4-FFF2-40B4-BE49-F238E27FC236}">
                <a16:creationId xmlns="" xmlns:a16="http://schemas.microsoft.com/office/drawing/2014/main" id="{9ADF9328-CC5D-47D4-80C8-FFCD4D45E95E}"/>
              </a:ext>
            </a:extLst>
          </p:cNvPr>
          <p:cNvSpPr/>
          <p:nvPr/>
        </p:nvSpPr>
        <p:spPr>
          <a:xfrm>
            <a:off x="661869" y="5904461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中時電子報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entagon 10">
            <a:extLst>
              <a:ext uri="{FF2B5EF4-FFF2-40B4-BE49-F238E27FC236}">
                <a16:creationId xmlns="" xmlns:a16="http://schemas.microsoft.com/office/drawing/2014/main" id="{9ADF9328-CC5D-47D4-80C8-FFCD4D45E95E}"/>
              </a:ext>
            </a:extLst>
          </p:cNvPr>
          <p:cNvSpPr/>
          <p:nvPr/>
        </p:nvSpPr>
        <p:spPr>
          <a:xfrm>
            <a:off x="5771720" y="5091531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鏡週刊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Pentagon 10">
            <a:extLst>
              <a:ext uri="{FF2B5EF4-FFF2-40B4-BE49-F238E27FC236}">
                <a16:creationId xmlns="" xmlns:a16="http://schemas.microsoft.com/office/drawing/2014/main" id="{9ADF9328-CC5D-47D4-80C8-FFCD4D45E95E}"/>
              </a:ext>
            </a:extLst>
          </p:cNvPr>
          <p:cNvSpPr/>
          <p:nvPr/>
        </p:nvSpPr>
        <p:spPr>
          <a:xfrm>
            <a:off x="2562179" y="5144429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自由時報電子報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32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="" xmlns:a16="http://schemas.microsoft.com/office/drawing/2014/main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03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4408D9D-9119-4C28-848A-A9EDF772D66F}"/>
              </a:ext>
            </a:extLst>
          </p:cNvPr>
          <p:cNvSpPr/>
          <p:nvPr/>
        </p:nvSpPr>
        <p:spPr>
          <a:xfrm>
            <a:off x="7321738" y="2938437"/>
            <a:ext cx="3505288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54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研究結果</a:t>
            </a:r>
            <a:endParaRPr lang="zh-CN" altLang="en-US" sz="54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2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14" y="5721724"/>
            <a:ext cx="3107777" cy="22725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" y="1405101"/>
            <a:ext cx="4913440" cy="452638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394910" y="268825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1213225"/>
            <a:ext cx="2139796" cy="17894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09657" y="1118548"/>
            <a:ext cx="3605651" cy="193899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92D050"/>
                </a:solidFill>
              </a:rPr>
              <a:t>#</a:t>
            </a:r>
            <a:r>
              <a:rPr kumimoji="1" lang="zh-TW" altLang="en-US" sz="2400" dirty="0">
                <a:solidFill>
                  <a:srgbClr val="92D050"/>
                </a:solidFill>
              </a:rPr>
              <a:t>綠：</a:t>
            </a:r>
            <a:endParaRPr kumimoji="1" lang="en-US" altLang="zh-TW" sz="2400" dirty="0">
              <a:solidFill>
                <a:srgbClr val="92D050"/>
              </a:solidFill>
            </a:endParaRP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65" y="3204449"/>
            <a:ext cx="2416056" cy="87477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30473" y="3231277"/>
            <a:ext cx="3584836" cy="8309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#</a:t>
            </a:r>
            <a:r>
              <a:rPr kumimoji="1" lang="zh-TW" altLang="en-US" sz="2400" dirty="0">
                <a:solidFill>
                  <a:srgbClr val="0070C0"/>
                </a:solidFill>
              </a:rPr>
              <a:t>藍：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endParaRPr kumimoji="1"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93" y="1245467"/>
            <a:ext cx="1676931" cy="49678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67" y="1213224"/>
            <a:ext cx="1573203" cy="500008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782968" y="1118549"/>
            <a:ext cx="3342488" cy="5262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</a:rPr>
              <a:t>紅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94" y="4505082"/>
            <a:ext cx="1655157" cy="2075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61" y="4505082"/>
            <a:ext cx="1285956" cy="2075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030473" y="4281034"/>
            <a:ext cx="3584836" cy="23083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</a:rPr>
              <a:t>#</a:t>
            </a:r>
            <a:r>
              <a:rPr kumimoji="1" lang="zh-TW" altLang="en-US" sz="2400" dirty="0">
                <a:solidFill>
                  <a:srgbClr val="C00000"/>
                </a:solidFill>
              </a:rPr>
              <a:t>紅：</a:t>
            </a:r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</p:txBody>
      </p:sp>
      <p:pic>
        <p:nvPicPr>
          <p:cNvPr id="19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867" y="-867450"/>
            <a:ext cx="3107777" cy="22725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6040" y="5971447"/>
            <a:ext cx="4281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10"/>
              </a:rPr>
              <a:t>https://github.com/sufferming/csxproject/blob/master/midterm/PCA2.ipynb</a:t>
            </a:r>
            <a:endParaRPr lang="zh-TW" altLang="en-US" dirty="0"/>
          </a:p>
        </p:txBody>
      </p:sp>
      <p:sp>
        <p:nvSpPr>
          <p:cNvPr id="23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4777567" y="3200382"/>
            <a:ext cx="4053214" cy="842892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10592943" y="1118548"/>
            <a:ext cx="1487977" cy="641241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4605226" y="1074019"/>
            <a:ext cx="4053214" cy="842892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1695" y="9516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kmeans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=</a:t>
            </a:r>
            <a:r>
              <a:rPr lang="en-US" altLang="zh-TW" dirty="0"/>
              <a:t> </a:t>
            </a:r>
            <a:r>
              <a:rPr lang="en-US" altLang="zh-TW" dirty="0" err="1"/>
              <a:t>KMeans</a:t>
            </a:r>
            <a:r>
              <a:rPr lang="en-US" altLang="zh-TW" dirty="0"/>
              <a:t>(</a:t>
            </a:r>
            <a:r>
              <a:rPr lang="en-US" altLang="zh-TW" dirty="0" err="1"/>
              <a:t>n_clusters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=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3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518238" y="299602"/>
            <a:ext cx="33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NO!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851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384442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6118" y="1298808"/>
            <a:ext cx="2938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i="1" dirty="0" smtClean="0">
                <a:solidFill>
                  <a:srgbClr val="408080"/>
                </a:solidFill>
              </a:rPr>
              <a:t>運用新聞</a:t>
            </a:r>
            <a:r>
              <a:rPr lang="en-US" altLang="zh-TW" i="1" dirty="0" smtClean="0">
                <a:solidFill>
                  <a:srgbClr val="408080"/>
                </a:solidFill>
              </a:rPr>
              <a:t>label</a:t>
            </a:r>
            <a:r>
              <a:rPr lang="zh-TW" altLang="en-US" i="1" dirty="0" smtClean="0">
                <a:solidFill>
                  <a:srgbClr val="408080"/>
                </a:solidFill>
              </a:rPr>
              <a:t>做出來的</a:t>
            </a:r>
            <a:r>
              <a:rPr lang="en-US" altLang="zh-TW" i="1" dirty="0" smtClean="0">
                <a:solidFill>
                  <a:srgbClr val="408080"/>
                </a:solidFill>
              </a:rPr>
              <a:t>PCA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58" y="588327"/>
            <a:ext cx="5983225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50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87" y="3515196"/>
            <a:ext cx="3820650" cy="3037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41" y="3436077"/>
            <a:ext cx="3675723" cy="31161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5" y="770393"/>
            <a:ext cx="3584326" cy="29746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0" y="209676"/>
            <a:ext cx="3646113" cy="31660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1" y="253271"/>
            <a:ext cx="3680905" cy="31816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9" y="3680918"/>
            <a:ext cx="3558932" cy="27841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24306" y="6411117"/>
            <a:ext cx="9638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9"/>
              </a:rPr>
              <a:t>https://github.com/sufferming/csxproject/blob/master/midterm/project.ipynb</a:t>
            </a:r>
            <a:endParaRPr lang="zh-TW" altLang="en-US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19216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084375" y="376038"/>
            <a:ext cx="2920831" cy="640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新聞選取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E65D0C30-F017-407D-BF1B-D8B4A674343C}"/>
              </a:ext>
            </a:extLst>
          </p:cNvPr>
          <p:cNvGrpSpPr/>
          <p:nvPr/>
        </p:nvGrpSpPr>
        <p:grpSpPr>
          <a:xfrm>
            <a:off x="4355351" y="1606468"/>
            <a:ext cx="692877" cy="3291840"/>
            <a:chOff x="3280410" y="1623060"/>
            <a:chExt cx="519658" cy="2468880"/>
          </a:xfrm>
        </p:grpSpPr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75C4A668-B8AC-4B92-B7D4-471A9AF3900B}"/>
                </a:ext>
              </a:extLst>
            </p:cNvPr>
            <p:cNvCxnSpPr/>
            <p:nvPr/>
          </p:nvCxnSpPr>
          <p:spPr>
            <a:xfrm>
              <a:off x="361188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5DF49190-C560-4681-958A-2490BFCC72F0}"/>
                </a:ext>
              </a:extLst>
            </p:cNvPr>
            <p:cNvCxnSpPr/>
            <p:nvPr/>
          </p:nvCxnSpPr>
          <p:spPr>
            <a:xfrm flipH="1">
              <a:off x="3280410" y="211455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FDAF1283-7656-4049-B8FB-B41C1BDE9E71}"/>
                </a:ext>
              </a:extLst>
            </p:cNvPr>
            <p:cNvCxnSpPr/>
            <p:nvPr/>
          </p:nvCxnSpPr>
          <p:spPr>
            <a:xfrm flipH="1">
              <a:off x="3280410" y="283464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6B3F2942-4F62-4FD4-B958-565812D7F589}"/>
                </a:ext>
              </a:extLst>
            </p:cNvPr>
            <p:cNvCxnSpPr/>
            <p:nvPr/>
          </p:nvCxnSpPr>
          <p:spPr>
            <a:xfrm flipH="1">
              <a:off x="3280410" y="355473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2D065E6-3FB3-4F26-8861-DD48845E74F1}"/>
              </a:ext>
            </a:extLst>
          </p:cNvPr>
          <p:cNvGrpSpPr/>
          <p:nvPr/>
        </p:nvGrpSpPr>
        <p:grpSpPr>
          <a:xfrm>
            <a:off x="7033864" y="684082"/>
            <a:ext cx="692877" cy="3291840"/>
            <a:chOff x="5442306" y="1623060"/>
            <a:chExt cx="519658" cy="2468880"/>
          </a:xfrm>
        </p:grpSpPr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BEFF088D-6F03-49F7-99B1-FAB19BDE799A}"/>
              </a:ext>
            </a:extLst>
          </p:cNvPr>
          <p:cNvSpPr/>
          <p:nvPr/>
        </p:nvSpPr>
        <p:spPr>
          <a:xfrm>
            <a:off x="1885684" y="2074633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中美貿易戰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9BF3B66-D18C-4A39-88A0-8C4A48FE7F7A}"/>
              </a:ext>
            </a:extLst>
          </p:cNvPr>
          <p:cNvSpPr/>
          <p:nvPr/>
        </p:nvSpPr>
        <p:spPr>
          <a:xfrm>
            <a:off x="2716094" y="3061786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美光洩密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A168CD8F-FA8B-4819-A567-3E8E8EF6B410}"/>
              </a:ext>
            </a:extLst>
          </p:cNvPr>
          <p:cNvSpPr/>
          <p:nvPr/>
        </p:nvSpPr>
        <p:spPr>
          <a:xfrm>
            <a:off x="2991482" y="4006489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勒索病毒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06FA49D-FBD6-495F-9A43-B19A80694489}"/>
              </a:ext>
            </a:extLst>
          </p:cNvPr>
          <p:cNvSpPr/>
          <p:nvPr/>
        </p:nvSpPr>
        <p:spPr>
          <a:xfrm>
            <a:off x="7736737" y="1245920"/>
            <a:ext cx="285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電信詐騙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B4170C-B740-4445-A9F7-C8D587AAC429}"/>
              </a:ext>
            </a:extLst>
          </p:cNvPr>
          <p:cNvSpPr/>
          <p:nvPr/>
        </p:nvSpPr>
        <p:spPr>
          <a:xfrm>
            <a:off x="7943027" y="2232568"/>
            <a:ext cx="2856220" cy="538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雷曼兄弟破產</a:t>
            </a:r>
          </a:p>
          <a:p>
            <a:pPr algn="r">
              <a:lnSpc>
                <a:spcPts val="1800"/>
              </a:lnSpc>
              <a:defRPr/>
            </a:pP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萝莉体 第二版" panose="020005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ED1158A5-9AF2-410E-A476-77A67CCE584C}"/>
              </a:ext>
            </a:extLst>
          </p:cNvPr>
          <p:cNvSpPr/>
          <p:nvPr/>
        </p:nvSpPr>
        <p:spPr>
          <a:xfrm>
            <a:off x="7833353" y="4301049"/>
            <a:ext cx="36942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Google</a:t>
            </a:r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退出中國市場影響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E46F8035-397C-4679-BDC9-0AB72BA8C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8" y="2058701"/>
            <a:ext cx="2244169" cy="3834443"/>
          </a:xfrm>
          <a:prstGeom prst="rect">
            <a:avLst/>
          </a:prstGeom>
        </p:spPr>
      </p:pic>
      <p:grpSp>
        <p:nvGrpSpPr>
          <p:cNvPr id="28" name="组合 14">
            <a:extLst>
              <a:ext uri="{FF2B5EF4-FFF2-40B4-BE49-F238E27FC236}">
                <a16:creationId xmlns="" xmlns:a16="http://schemas.microsoft.com/office/drawing/2014/main" id="{42D065E6-3FB3-4F26-8861-DD48845E74F1}"/>
              </a:ext>
            </a:extLst>
          </p:cNvPr>
          <p:cNvGrpSpPr/>
          <p:nvPr/>
        </p:nvGrpSpPr>
        <p:grpSpPr>
          <a:xfrm>
            <a:off x="7033863" y="3580986"/>
            <a:ext cx="692877" cy="4217998"/>
            <a:chOff x="5442306" y="1623060"/>
            <a:chExt cx="519658" cy="2468880"/>
          </a:xfrm>
        </p:grpSpPr>
        <p:cxnSp>
          <p:nvCxnSpPr>
            <p:cNvPr id="29" name="直接连接符 15">
              <a:extLst>
                <a:ext uri="{FF2B5EF4-FFF2-40B4-BE49-F238E27FC236}">
                  <a16:creationId xmlns="" xmlns:a16="http://schemas.microsoft.com/office/drawing/2014/main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6">
              <a:extLst>
                <a:ext uri="{FF2B5EF4-FFF2-40B4-BE49-F238E27FC236}">
                  <a16:creationId xmlns="" xmlns:a16="http://schemas.microsoft.com/office/drawing/2014/main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7">
              <a:extLst>
                <a:ext uri="{FF2B5EF4-FFF2-40B4-BE49-F238E27FC236}">
                  <a16:creationId xmlns="" xmlns:a16="http://schemas.microsoft.com/office/drawing/2014/main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8">
              <a:extLst>
                <a:ext uri="{FF2B5EF4-FFF2-40B4-BE49-F238E27FC236}">
                  <a16:creationId xmlns="" xmlns:a16="http://schemas.microsoft.com/office/drawing/2014/main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14">
            <a:extLst>
              <a:ext uri="{FF2B5EF4-FFF2-40B4-BE49-F238E27FC236}">
                <a16:creationId xmlns="" xmlns:a16="http://schemas.microsoft.com/office/drawing/2014/main" id="{42D065E6-3FB3-4F26-8861-DD48845E74F1}"/>
              </a:ext>
            </a:extLst>
          </p:cNvPr>
          <p:cNvGrpSpPr/>
          <p:nvPr/>
        </p:nvGrpSpPr>
        <p:grpSpPr>
          <a:xfrm>
            <a:off x="4561544" y="4585449"/>
            <a:ext cx="692877" cy="3291840"/>
            <a:chOff x="5442306" y="1623060"/>
            <a:chExt cx="519658" cy="2468880"/>
          </a:xfrm>
        </p:grpSpPr>
        <p:cxnSp>
          <p:nvCxnSpPr>
            <p:cNvPr id="34" name="直接连接符 15">
              <a:extLst>
                <a:ext uri="{FF2B5EF4-FFF2-40B4-BE49-F238E27FC236}">
                  <a16:creationId xmlns="" xmlns:a16="http://schemas.microsoft.com/office/drawing/2014/main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6">
              <a:extLst>
                <a:ext uri="{FF2B5EF4-FFF2-40B4-BE49-F238E27FC236}">
                  <a16:creationId xmlns="" xmlns:a16="http://schemas.microsoft.com/office/drawing/2014/main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7">
              <a:extLst>
                <a:ext uri="{FF2B5EF4-FFF2-40B4-BE49-F238E27FC236}">
                  <a16:creationId xmlns="" xmlns:a16="http://schemas.microsoft.com/office/drawing/2014/main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8">
              <a:extLst>
                <a:ext uri="{FF2B5EF4-FFF2-40B4-BE49-F238E27FC236}">
                  <a16:creationId xmlns="" xmlns:a16="http://schemas.microsoft.com/office/drawing/2014/main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967010" y="51146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兩岸經濟</a:t>
            </a:r>
          </a:p>
        </p:txBody>
      </p:sp>
      <p:sp>
        <p:nvSpPr>
          <p:cNvPr id="38" name="矩形 37"/>
          <p:cNvSpPr/>
          <p:nvPr/>
        </p:nvSpPr>
        <p:spPr>
          <a:xfrm>
            <a:off x="2324026" y="597614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電競產業經濟起飛</a:t>
            </a:r>
          </a:p>
        </p:txBody>
      </p:sp>
      <p:sp>
        <p:nvSpPr>
          <p:cNvPr id="39" name="矩形 38"/>
          <p:cNvSpPr/>
          <p:nvPr/>
        </p:nvSpPr>
        <p:spPr>
          <a:xfrm>
            <a:off x="8093535" y="31911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總統大選</a:t>
            </a:r>
          </a:p>
        </p:txBody>
      </p:sp>
      <p:sp>
        <p:nvSpPr>
          <p:cNvPr id="40" name="矩形 39"/>
          <p:cNvSpPr/>
          <p:nvPr/>
        </p:nvSpPr>
        <p:spPr>
          <a:xfrm>
            <a:off x="8160549" y="54707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美股大跌</a:t>
            </a:r>
          </a:p>
        </p:txBody>
      </p:sp>
      <p:cxnSp>
        <p:nvCxnSpPr>
          <p:cNvPr id="41" name="直接连接符 15">
            <a:extLst>
              <a:ext uri="{FF2B5EF4-FFF2-40B4-BE49-F238E27FC236}">
                <a16:creationId xmlns="" xmlns:a16="http://schemas.microsoft.com/office/drawing/2014/main" id="{48891733-97B9-4348-BDD6-5C842C1AD3CA}"/>
              </a:ext>
            </a:extLst>
          </p:cNvPr>
          <p:cNvCxnSpPr/>
          <p:nvPr/>
        </p:nvCxnSpPr>
        <p:spPr>
          <a:xfrm>
            <a:off x="3148081" y="652600"/>
            <a:ext cx="1181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28">
            <a:extLst>
              <a:ext uri="{FF2B5EF4-FFF2-40B4-BE49-F238E27FC236}">
                <a16:creationId xmlns="" xmlns:a16="http://schemas.microsoft.com/office/drawing/2014/main" id="{D6F7B7AD-DB2A-45D9-80D0-9BD8826720A7}"/>
              </a:ext>
            </a:extLst>
          </p:cNvPr>
          <p:cNvSpPr/>
          <p:nvPr/>
        </p:nvSpPr>
        <p:spPr>
          <a:xfrm flipH="1" flipV="1">
            <a:off x="4379605" y="536200"/>
            <a:ext cx="283944" cy="261624"/>
          </a:xfrm>
          <a:prstGeom prst="ellipse">
            <a:avLst/>
          </a:prstGeom>
          <a:solidFill>
            <a:srgbClr val="3933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3" name="KSO_Shape">
            <a:extLst>
              <a:ext uri="{FF2B5EF4-FFF2-40B4-BE49-F238E27FC236}">
                <a16:creationId xmlns="" xmlns:a16="http://schemas.microsoft.com/office/drawing/2014/main" id="{11FB5856-BF73-4301-9545-D3B66D50CF6E}"/>
              </a:ext>
            </a:extLst>
          </p:cNvPr>
          <p:cNvSpPr/>
          <p:nvPr/>
        </p:nvSpPr>
        <p:spPr>
          <a:xfrm rot="5400000" flipH="1">
            <a:off x="6579812" y="-1541758"/>
            <a:ext cx="500825" cy="4417540"/>
          </a:xfrm>
          <a:custGeom>
            <a:avLst/>
            <a:gdLst>
              <a:gd name="connsiteX0" fmla="*/ 0 w 648072"/>
              <a:gd name="connsiteY0" fmla="*/ 0 h 571214"/>
              <a:gd name="connsiteX1" fmla="*/ 648072 w 648072"/>
              <a:gd name="connsiteY1" fmla="*/ 0 h 571214"/>
              <a:gd name="connsiteX2" fmla="*/ 648072 w 648072"/>
              <a:gd name="connsiteY2" fmla="*/ 432048 h 571214"/>
              <a:gd name="connsiteX3" fmla="*/ 404753 w 648072"/>
              <a:gd name="connsiteY3" fmla="*/ 432048 h 571214"/>
              <a:gd name="connsiteX4" fmla="*/ 324037 w 648072"/>
              <a:gd name="connsiteY4" fmla="*/ 571214 h 571214"/>
              <a:gd name="connsiteX5" fmla="*/ 243321 w 648072"/>
              <a:gd name="connsiteY5" fmla="*/ 432048 h 571214"/>
              <a:gd name="connsiteX6" fmla="*/ 0 w 648072"/>
              <a:gd name="connsiteY6" fmla="*/ 432048 h 57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072" h="571214">
                <a:moveTo>
                  <a:pt x="0" y="0"/>
                </a:moveTo>
                <a:lnTo>
                  <a:pt x="648072" y="0"/>
                </a:lnTo>
                <a:lnTo>
                  <a:pt x="648072" y="432048"/>
                </a:lnTo>
                <a:lnTo>
                  <a:pt x="404753" y="432048"/>
                </a:lnTo>
                <a:lnTo>
                  <a:pt x="324037" y="571214"/>
                </a:lnTo>
                <a:lnTo>
                  <a:pt x="243321" y="432048"/>
                </a:lnTo>
                <a:lnTo>
                  <a:pt x="0" y="432048"/>
                </a:lnTo>
                <a:close/>
              </a:path>
            </a:pathLst>
          </a:custGeom>
          <a:solidFill>
            <a:srgbClr val="393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116870" y="505251"/>
            <a:ext cx="321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chemeClr val="bg1"/>
                </a:solidFill>
              </a:rPr>
              <a:t>每類新聞</a:t>
            </a:r>
            <a:r>
              <a:rPr kumimoji="1" lang="en-US" altLang="zh-TW" dirty="0" smtClean="0">
                <a:solidFill>
                  <a:schemeClr val="bg1"/>
                </a:solidFill>
              </a:rPr>
              <a:t>10</a:t>
            </a:r>
            <a:r>
              <a:rPr kumimoji="1" lang="zh-TW" altLang="en-US" dirty="0" smtClean="0">
                <a:solidFill>
                  <a:schemeClr val="bg1"/>
                </a:solidFill>
              </a:rPr>
              <a:t>篇共計</a:t>
            </a:r>
            <a:r>
              <a:rPr kumimoji="1" lang="en-US" altLang="zh-TW" dirty="0" smtClean="0">
                <a:solidFill>
                  <a:schemeClr val="bg1"/>
                </a:solidFill>
              </a:rPr>
              <a:t>100</a:t>
            </a:r>
            <a:r>
              <a:rPr kumimoji="1" lang="zh-TW" altLang="en-US" dirty="0" smtClean="0">
                <a:solidFill>
                  <a:schemeClr val="bg1"/>
                </a:solidFill>
              </a:rPr>
              <a:t>篇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38" grpId="0"/>
      <p:bldP spid="39" grpId="0"/>
      <p:bldP spid="40" grpId="0"/>
      <p:bldP spid="42" grpId="0" bldLvl="0" animBg="1"/>
      <p:bldP spid="4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0502" y="341796"/>
            <a:ext cx="657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 文字對照事件新聞做出來的詞頻矩陣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6" y="1287318"/>
            <a:ext cx="5227744" cy="50591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42223" y="949958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中美貿易戰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09" y="1235978"/>
            <a:ext cx="5260534" cy="50549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163772" y="949958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美光洩密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5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8909269" y="2681709"/>
            <a:ext cx="1572383" cy="1984358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9330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25" y="164929"/>
            <a:ext cx="6601675" cy="52773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股價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4" y="1708030"/>
            <a:ext cx="6862547" cy="4993336"/>
          </a:xfrm>
          <a:prstGeom prst="rect">
            <a:avLst/>
          </a:prstGeom>
        </p:spPr>
      </p:pic>
      <p:sp>
        <p:nvSpPr>
          <p:cNvPr id="13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9729317" y="3058094"/>
            <a:ext cx="1347000" cy="842892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5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5037825" y="4278702"/>
            <a:ext cx="1594007" cy="768888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chemeClr val="accent4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3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17" y="1064705"/>
            <a:ext cx="5315982" cy="516588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2" y="1009471"/>
            <a:ext cx="5356402" cy="52171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6141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99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01636" y="224641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5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03307" y="74990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勒索病毒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77752" y="74990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電信詐騙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18163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7945FBDC-AA52-47FD-87F4-8113026988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987">
            <a:off x="1638923" y="1359182"/>
            <a:ext cx="3295573" cy="4139634"/>
          </a:xfrm>
          <a:prstGeom prst="rect">
            <a:avLst/>
          </a:prstGeom>
        </p:spPr>
      </p:pic>
      <p:sp>
        <p:nvSpPr>
          <p:cNvPr id="19" name="图文框 18">
            <a:extLst>
              <a:ext uri="{FF2B5EF4-FFF2-40B4-BE49-F238E27FC236}">
                <a16:creationId xmlns="" xmlns:a16="http://schemas.microsoft.com/office/drawing/2014/main" id="{7B962A31-E4DC-491E-AF91-E7145BCAE82A}"/>
              </a:ext>
            </a:extLst>
          </p:cNvPr>
          <p:cNvSpPr/>
          <p:nvPr/>
        </p:nvSpPr>
        <p:spPr>
          <a:xfrm rot="16233904">
            <a:off x="1264799" y="2457186"/>
            <a:ext cx="3991655" cy="1877263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PA_MH_Others_1">
            <a:extLst>
              <a:ext uri="{FF2B5EF4-FFF2-40B4-BE49-F238E27FC236}">
                <a16:creationId xmlns="" xmlns:a16="http://schemas.microsoft.com/office/drawing/2014/main" id="{ACF533BB-328C-4BBF-8341-302BF2D63BB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61758" y="2109885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目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录</a:t>
            </a:r>
          </a:p>
        </p:txBody>
      </p:sp>
      <p:sp>
        <p:nvSpPr>
          <p:cNvPr id="22" name="PA_MH_Others_2">
            <a:extLst>
              <a:ext uri="{FF2B5EF4-FFF2-40B4-BE49-F238E27FC236}">
                <a16:creationId xmlns="" xmlns:a16="http://schemas.microsoft.com/office/drawing/2014/main" id="{C664BEE0-42C3-4073-B1B3-96EC1A1EB9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980353" y="3311968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b="1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CONTENTS</a:t>
            </a:r>
            <a:endParaRPr lang="zh-CN" altLang="en-US" sz="2800" b="1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CCCBD7C4-8C59-40F4-931C-17CA31B05E80}"/>
              </a:ext>
            </a:extLst>
          </p:cNvPr>
          <p:cNvSpPr/>
          <p:nvPr/>
        </p:nvSpPr>
        <p:spPr>
          <a:xfrm>
            <a:off x="6516610" y="1081376"/>
            <a:ext cx="2920831" cy="6451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21692CDF-3EF4-48FC-87DE-6963FE2C3EFB}"/>
              </a:ext>
            </a:extLst>
          </p:cNvPr>
          <p:cNvSpPr/>
          <p:nvPr/>
        </p:nvSpPr>
        <p:spPr>
          <a:xfrm>
            <a:off x="6516611" y="2295063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92CAE557-FC5F-4D07-95A1-51AB10B90592}"/>
              </a:ext>
            </a:extLst>
          </p:cNvPr>
          <p:cNvSpPr/>
          <p:nvPr/>
        </p:nvSpPr>
        <p:spPr>
          <a:xfrm>
            <a:off x="6516611" y="3512855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研究結果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CF3A1DB1-9C67-4A1B-8FED-37EBBF27CBB4}"/>
              </a:ext>
            </a:extLst>
          </p:cNvPr>
          <p:cNvSpPr/>
          <p:nvPr/>
        </p:nvSpPr>
        <p:spPr>
          <a:xfrm>
            <a:off x="6516611" y="4742274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DE307DD-0A44-4B97-B9E2-3A75B3BA5A34}"/>
              </a:ext>
            </a:extLst>
          </p:cNvPr>
          <p:cNvGrpSpPr/>
          <p:nvPr/>
        </p:nvGrpSpPr>
        <p:grpSpPr>
          <a:xfrm>
            <a:off x="5792973" y="1167064"/>
            <a:ext cx="601432" cy="595509"/>
            <a:chOff x="5792973" y="1167064"/>
            <a:chExt cx="601432" cy="595509"/>
          </a:xfrm>
        </p:grpSpPr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6B79C1A3-C449-4D7D-91B0-FB5DF7700AD3}"/>
                </a:ext>
              </a:extLst>
            </p:cNvPr>
            <p:cNvSpPr/>
            <p:nvPr/>
          </p:nvSpPr>
          <p:spPr>
            <a:xfrm>
              <a:off x="5792973" y="1167064"/>
              <a:ext cx="595509" cy="595509"/>
            </a:xfrm>
            <a:prstGeom prst="ellipse">
              <a:avLst/>
            </a:prstGeom>
            <a:solidFill>
              <a:srgbClr val="00A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9F2DD580-969B-4470-A611-D32C42F7E305}"/>
                </a:ext>
              </a:extLst>
            </p:cNvPr>
            <p:cNvSpPr txBox="1"/>
            <p:nvPr/>
          </p:nvSpPr>
          <p:spPr>
            <a:xfrm>
              <a:off x="5824588" y="1237563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AD2CDD9-328A-472C-983F-28B9A866465E}"/>
              </a:ext>
            </a:extLst>
          </p:cNvPr>
          <p:cNvGrpSpPr/>
          <p:nvPr/>
        </p:nvGrpSpPr>
        <p:grpSpPr>
          <a:xfrm>
            <a:off x="5823617" y="2370732"/>
            <a:ext cx="601432" cy="595509"/>
            <a:chOff x="5823617" y="2370732"/>
            <a:chExt cx="601432" cy="595509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BA94DF88-E37F-4406-8F0C-6883AC924ADA}"/>
                </a:ext>
              </a:extLst>
            </p:cNvPr>
            <p:cNvSpPr/>
            <p:nvPr/>
          </p:nvSpPr>
          <p:spPr>
            <a:xfrm>
              <a:off x="5823617" y="2370732"/>
              <a:ext cx="595509" cy="595509"/>
            </a:xfrm>
            <a:prstGeom prst="ellipse">
              <a:avLst/>
            </a:prstGeom>
            <a:solidFill>
              <a:srgbClr val="393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="" xmlns:a16="http://schemas.microsoft.com/office/drawing/2014/main" id="{E516E3B1-D8DE-485A-88EE-D08FEEF75078}"/>
                </a:ext>
              </a:extLst>
            </p:cNvPr>
            <p:cNvSpPr txBox="1"/>
            <p:nvPr/>
          </p:nvSpPr>
          <p:spPr>
            <a:xfrm>
              <a:off x="5855232" y="2441231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7583876F-923A-4D45-B655-9CAC656942D3}"/>
              </a:ext>
            </a:extLst>
          </p:cNvPr>
          <p:cNvGrpSpPr/>
          <p:nvPr/>
        </p:nvGrpSpPr>
        <p:grpSpPr>
          <a:xfrm>
            <a:off x="5823617" y="3592169"/>
            <a:ext cx="601432" cy="595509"/>
            <a:chOff x="5823617" y="3592169"/>
            <a:chExt cx="601432" cy="595509"/>
          </a:xfrm>
        </p:grpSpPr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A264887B-10F6-4678-8BB8-F7709B8925CD}"/>
                </a:ext>
              </a:extLst>
            </p:cNvPr>
            <p:cNvSpPr/>
            <p:nvPr/>
          </p:nvSpPr>
          <p:spPr>
            <a:xfrm>
              <a:off x="5823617" y="3592169"/>
              <a:ext cx="595509" cy="595509"/>
            </a:xfrm>
            <a:prstGeom prst="ellipse">
              <a:avLst/>
            </a:prstGeom>
            <a:solidFill>
              <a:srgbClr val="7E3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="" xmlns:a16="http://schemas.microsoft.com/office/drawing/2014/main" id="{B8AFE7B9-9A40-40B7-A26F-362AD52740CF}"/>
                </a:ext>
              </a:extLst>
            </p:cNvPr>
            <p:cNvSpPr txBox="1"/>
            <p:nvPr/>
          </p:nvSpPr>
          <p:spPr>
            <a:xfrm>
              <a:off x="5855232" y="3662668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2621BB0-17F1-426C-90D4-63AF41A819C7}"/>
              </a:ext>
            </a:extLst>
          </p:cNvPr>
          <p:cNvGrpSpPr/>
          <p:nvPr/>
        </p:nvGrpSpPr>
        <p:grpSpPr>
          <a:xfrm>
            <a:off x="5792973" y="4829369"/>
            <a:ext cx="601432" cy="595509"/>
            <a:chOff x="5792973" y="4829369"/>
            <a:chExt cx="601432" cy="595509"/>
          </a:xfrm>
        </p:grpSpPr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5B2B6BAF-8087-4734-BE79-BB9582CC54C9}"/>
                </a:ext>
              </a:extLst>
            </p:cNvPr>
            <p:cNvSpPr/>
            <p:nvPr/>
          </p:nvSpPr>
          <p:spPr>
            <a:xfrm>
              <a:off x="5792973" y="4829369"/>
              <a:ext cx="595509" cy="595509"/>
            </a:xfrm>
            <a:prstGeom prst="ellipse">
              <a:avLst/>
            </a:prstGeom>
            <a:solidFill>
              <a:srgbClr val="EE3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="" xmlns:a16="http://schemas.microsoft.com/office/drawing/2014/main" id="{71D2C2CD-77C2-4217-84FC-8B1F65057254}"/>
                </a:ext>
              </a:extLst>
            </p:cNvPr>
            <p:cNvSpPr txBox="1"/>
            <p:nvPr/>
          </p:nvSpPr>
          <p:spPr>
            <a:xfrm>
              <a:off x="5824588" y="4899868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1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9" y="987393"/>
            <a:ext cx="5397500" cy="5283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167953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4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80769" y="77103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雷曼兄弟破產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67" y="802727"/>
            <a:ext cx="5542836" cy="52530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570543" y="802727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>Google</a:t>
            </a: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退出中國市場影響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7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62974" y="365184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21"/>
            <a:ext cx="10023894" cy="56384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5" y="768160"/>
            <a:ext cx="5725140" cy="54654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10800000" flipV="1">
            <a:off x="2958952" y="792869"/>
            <a:ext cx="122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兩岸經濟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110" y="-186317"/>
            <a:ext cx="3107777" cy="22725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99" y="842345"/>
            <a:ext cx="5406257" cy="53344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030011" y="842345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電競產業經濟起飛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99" y="4585449"/>
            <a:ext cx="3107777" cy="22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385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05515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219845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" y="919515"/>
            <a:ext cx="5446014" cy="51932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64689" y="9974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總統大選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08" y="1104181"/>
            <a:ext cx="5102677" cy="49659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09245" y="9195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美股大跌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925777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股價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>
            <a:off x="5037825" y="4278702"/>
            <a:ext cx="1594007" cy="768888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chemeClr val="accent4"/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74" y="980650"/>
            <a:ext cx="7067430" cy="5840672"/>
          </a:xfrm>
          <a:prstGeom prst="rect">
            <a:avLst/>
          </a:prstGeom>
        </p:spPr>
      </p:pic>
      <p:sp>
        <p:nvSpPr>
          <p:cNvPr id="13" name="Donut 50">
            <a:extLst>
              <a:ext uri="{FF2B5EF4-FFF2-40B4-BE49-F238E27FC236}">
                <a16:creationId xmlns="" xmlns:a16="http://schemas.microsoft.com/office/drawing/2014/main" id="{3237083B-D7F7-48F6-9C19-B2D0602E1BBD}"/>
              </a:ext>
            </a:extLst>
          </p:cNvPr>
          <p:cNvSpPr/>
          <p:nvPr/>
        </p:nvSpPr>
        <p:spPr>
          <a:xfrm rot="3517049">
            <a:off x="7352488" y="4421067"/>
            <a:ext cx="1347000" cy="842892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648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3" grpId="0" animBg="1"/>
      <p:bldP spid="13" grpId="1" animBg="1"/>
      <p:bldP spid="1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7991" y="6332115"/>
            <a:ext cx="954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https://github.com/sufferming/csxproject/blob/master/midterm/issue/project.ipynb</a:t>
            </a:r>
            <a:endParaRPr lang="zh-TW" altLang="en-US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34" y="3154737"/>
            <a:ext cx="3639430" cy="31731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8" y="1743968"/>
            <a:ext cx="3910426" cy="33353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8" y="3545761"/>
            <a:ext cx="3199894" cy="278210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28" y="46622"/>
            <a:ext cx="3937000" cy="3543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73" y="185618"/>
            <a:ext cx="3608978" cy="32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96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7991" y="6332115"/>
            <a:ext cx="954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https://github.com/sufferming/csxproject/blob/master/midterm/issue/project.ipynb</a:t>
            </a:r>
            <a:endParaRPr lang="zh-TW" altLang="en-US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82" y="41241"/>
            <a:ext cx="4251843" cy="36518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13" y="3776453"/>
            <a:ext cx="2977149" cy="26296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5" y="2382415"/>
            <a:ext cx="3189348" cy="291924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22" y="0"/>
            <a:ext cx="3767349" cy="325632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43" y="3397751"/>
            <a:ext cx="3107774" cy="27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78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="" xmlns:a16="http://schemas.microsoft.com/office/drawing/2014/main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04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4408D9D-9119-4C28-848A-A9EDF772D66F}"/>
              </a:ext>
            </a:extLst>
          </p:cNvPr>
          <p:cNvSpPr/>
          <p:nvPr/>
        </p:nvSpPr>
        <p:spPr>
          <a:xfrm>
            <a:off x="7368208" y="2911933"/>
            <a:ext cx="312751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54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7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26723" y="583995"/>
            <a:ext cx="2920831" cy="640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SWOT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分析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103086" y="669683"/>
            <a:ext cx="595509" cy="595509"/>
          </a:xfrm>
          <a:prstGeom prst="ellipse">
            <a:avLst/>
          </a:prstGeom>
          <a:solidFill>
            <a:srgbClr val="393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134702" y="740182"/>
            <a:ext cx="563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" name="Shape 1452">
            <a:extLst>
              <a:ext uri="{FF2B5EF4-FFF2-40B4-BE49-F238E27FC236}">
                <a16:creationId xmlns="" xmlns:a16="http://schemas.microsoft.com/office/drawing/2014/main" id="{85268C32-F23C-41A1-9D9E-19B18C8CEC38}"/>
              </a:ext>
            </a:extLst>
          </p:cNvPr>
          <p:cNvSpPr/>
          <p:nvPr/>
        </p:nvSpPr>
        <p:spPr>
          <a:xfrm>
            <a:off x="685668" y="2424665"/>
            <a:ext cx="2738810" cy="3278304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9" tIns="19049" rIns="19049" bIns="19049" anchor="ctr"/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Shape 1454">
            <a:extLst>
              <a:ext uri="{FF2B5EF4-FFF2-40B4-BE49-F238E27FC236}">
                <a16:creationId xmlns="" xmlns:a16="http://schemas.microsoft.com/office/drawing/2014/main" id="{6B5AAA58-822E-4D95-9A84-CDE312EE4957}"/>
              </a:ext>
            </a:extLst>
          </p:cNvPr>
          <p:cNvSpPr/>
          <p:nvPr/>
        </p:nvSpPr>
        <p:spPr>
          <a:xfrm>
            <a:off x="3232651" y="2424665"/>
            <a:ext cx="2738811" cy="3278304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9" tIns="19049" rIns="19049" bIns="19049" anchor="ctr"/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" name="Shape 1456">
            <a:extLst>
              <a:ext uri="{FF2B5EF4-FFF2-40B4-BE49-F238E27FC236}">
                <a16:creationId xmlns="" xmlns:a16="http://schemas.microsoft.com/office/drawing/2014/main" id="{C9CFCF33-33CE-4369-8D35-605B25DA23C3}"/>
              </a:ext>
            </a:extLst>
          </p:cNvPr>
          <p:cNvSpPr/>
          <p:nvPr/>
        </p:nvSpPr>
        <p:spPr>
          <a:xfrm>
            <a:off x="5759193" y="2424665"/>
            <a:ext cx="2738811" cy="3278304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9" tIns="19049" rIns="19049" bIns="19049" anchor="ctr"/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3" name="Shape 1458">
            <a:extLst>
              <a:ext uri="{FF2B5EF4-FFF2-40B4-BE49-F238E27FC236}">
                <a16:creationId xmlns="" xmlns:a16="http://schemas.microsoft.com/office/drawing/2014/main" id="{C9C5B09E-BF7E-4AB4-9279-86A4782F4983}"/>
              </a:ext>
            </a:extLst>
          </p:cNvPr>
          <p:cNvSpPr/>
          <p:nvPr/>
        </p:nvSpPr>
        <p:spPr>
          <a:xfrm>
            <a:off x="8306178" y="2424665"/>
            <a:ext cx="2738811" cy="3278304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9" tIns="19049" rIns="19049" bIns="19049" anchor="ctr"/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Shape 1460">
            <a:extLst>
              <a:ext uri="{FF2B5EF4-FFF2-40B4-BE49-F238E27FC236}">
                <a16:creationId xmlns="" xmlns:a16="http://schemas.microsoft.com/office/drawing/2014/main" id="{D866D712-D462-4A8C-8B52-589572180080}"/>
              </a:ext>
            </a:extLst>
          </p:cNvPr>
          <p:cNvSpPr/>
          <p:nvPr/>
        </p:nvSpPr>
        <p:spPr>
          <a:xfrm>
            <a:off x="988128" y="1826244"/>
            <a:ext cx="2016120" cy="211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A1D2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Shape 1465">
            <a:extLst>
              <a:ext uri="{FF2B5EF4-FFF2-40B4-BE49-F238E27FC236}">
                <a16:creationId xmlns="" xmlns:a16="http://schemas.microsoft.com/office/drawing/2014/main" id="{13655167-3422-47B8-ADC3-2AC01EB6948D}"/>
              </a:ext>
            </a:extLst>
          </p:cNvPr>
          <p:cNvSpPr/>
          <p:nvPr/>
        </p:nvSpPr>
        <p:spPr>
          <a:xfrm>
            <a:off x="3535115" y="1826244"/>
            <a:ext cx="2016120" cy="211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9337A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" name="Shape 1468">
            <a:extLst>
              <a:ext uri="{FF2B5EF4-FFF2-40B4-BE49-F238E27FC236}">
                <a16:creationId xmlns="" xmlns:a16="http://schemas.microsoft.com/office/drawing/2014/main" id="{8031A09F-0C98-4838-83B4-C66E61908E02}"/>
              </a:ext>
            </a:extLst>
          </p:cNvPr>
          <p:cNvSpPr/>
          <p:nvPr/>
        </p:nvSpPr>
        <p:spPr>
          <a:xfrm>
            <a:off x="6079522" y="1827281"/>
            <a:ext cx="2011990" cy="2113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A1D2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" name="Shape 1471">
            <a:extLst>
              <a:ext uri="{FF2B5EF4-FFF2-40B4-BE49-F238E27FC236}">
                <a16:creationId xmlns="" xmlns:a16="http://schemas.microsoft.com/office/drawing/2014/main" id="{D78E46D0-1F7B-458A-A0D1-A04933136D7F}"/>
              </a:ext>
            </a:extLst>
          </p:cNvPr>
          <p:cNvSpPr/>
          <p:nvPr/>
        </p:nvSpPr>
        <p:spPr>
          <a:xfrm>
            <a:off x="8630818" y="1828871"/>
            <a:ext cx="2011990" cy="2113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9337A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defTabSz="1219012"/>
            <a:endParaRPr sz="173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="" xmlns:a16="http://schemas.microsoft.com/office/drawing/2014/main" id="{5DCAC159-B959-42E2-A292-AA077D086CC4}"/>
              </a:ext>
            </a:extLst>
          </p:cNvPr>
          <p:cNvSpPr txBox="1">
            <a:spLocks/>
          </p:cNvSpPr>
          <p:nvPr/>
        </p:nvSpPr>
        <p:spPr>
          <a:xfrm>
            <a:off x="950537" y="2670101"/>
            <a:ext cx="2029270" cy="725246"/>
          </a:xfrm>
          <a:prstGeom prst="rect">
            <a:avLst/>
          </a:prstGeom>
        </p:spPr>
        <p:txBody>
          <a:bodyPr lIns="121907" tIns="60953" rIns="121907" bIns="60953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zh-TW" altLang="en-US" sz="1600" b="1" dirty="0" smtClean="0">
                <a:solidFill>
                  <a:prstClr val="white"/>
                </a:solidFill>
                <a:latin typeface="+mn-ea"/>
              </a:rPr>
              <a:t>優勢</a:t>
            </a:r>
            <a:endParaRPr lang="zh-CN" altLang="en-US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="" xmlns:a16="http://schemas.microsoft.com/office/drawing/2014/main" id="{708FC4A1-38C2-48F2-B638-AA77DD44E231}"/>
              </a:ext>
            </a:extLst>
          </p:cNvPr>
          <p:cNvSpPr txBox="1">
            <a:spLocks/>
          </p:cNvSpPr>
          <p:nvPr/>
        </p:nvSpPr>
        <p:spPr>
          <a:xfrm>
            <a:off x="962824" y="3972763"/>
            <a:ext cx="2119563" cy="1423405"/>
          </a:xfrm>
          <a:prstGeom prst="rect">
            <a:avLst/>
          </a:prstGeom>
        </p:spPr>
        <p:txBody>
          <a:bodyPr lIns="121907" tIns="60953" rIns="121907" bIns="60953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lnSpc>
                <a:spcPts val="1800"/>
              </a:lnSpc>
              <a:buNone/>
            </a:pPr>
            <a:r>
              <a:rPr lang="en-US" altLang="zh-TW" sz="1400" dirty="0" smtClean="0">
                <a:latin typeface="+mn-ea"/>
                <a:sym typeface="Arial" panose="020B0604020202020204" pitchFamily="34" charset="0"/>
              </a:rPr>
              <a:t>1.</a:t>
            </a:r>
            <a:r>
              <a:rPr lang="zh-TW" altLang="en-US" sz="1400" dirty="0" smtClean="0">
                <a:latin typeface="+mn-ea"/>
                <a:sym typeface="Arial" panose="020B0604020202020204" pitchFamily="34" charset="0"/>
              </a:rPr>
              <a:t>快速找出事件關鍵字，了解產業現況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。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marL="0" indent="0" algn="ctr" defTabSz="1219170">
              <a:lnSpc>
                <a:spcPts val="1800"/>
              </a:lnSpc>
              <a:buNone/>
            </a:pPr>
            <a:r>
              <a:rPr lang="en-US" altLang="zh-CN" sz="1400" dirty="0" smtClean="0">
                <a:latin typeface="+mn-ea"/>
              </a:rPr>
              <a:t>2.</a:t>
            </a:r>
            <a:r>
              <a:rPr lang="zh-TW" altLang="en-US" sz="1400" dirty="0" smtClean="0">
                <a:latin typeface="+mn-ea"/>
              </a:rPr>
              <a:t>找出事件之間隱藏的關聯性可做未來預測</a:t>
            </a:r>
            <a:endParaRPr lang="en-US" altLang="zh-CN" sz="1400" dirty="0">
              <a:latin typeface="+mn-ea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="" xmlns:a16="http://schemas.microsoft.com/office/drawing/2014/main" id="{16B89967-BB89-4F0D-A9A8-565FE66AE8AB}"/>
              </a:ext>
            </a:extLst>
          </p:cNvPr>
          <p:cNvSpPr txBox="1">
            <a:spLocks/>
          </p:cNvSpPr>
          <p:nvPr/>
        </p:nvSpPr>
        <p:spPr>
          <a:xfrm>
            <a:off x="3622890" y="2670101"/>
            <a:ext cx="1887315" cy="7252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spcBef>
                <a:spcPts val="1333"/>
              </a:spcBef>
            </a:pPr>
            <a:r>
              <a:rPr lang="zh-TW" altLang="en-US" sz="1600" b="1" dirty="0" smtClean="0">
                <a:solidFill>
                  <a:prstClr val="white"/>
                </a:solidFill>
                <a:latin typeface="+mn-ea"/>
                <a:ea typeface="+mn-ea"/>
              </a:rPr>
              <a:t>劣勢</a:t>
            </a:r>
            <a:endParaRPr lang="zh-CN" altLang="en-US" sz="16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A03FE099-D26C-418F-8D09-29957AEDDF93}"/>
              </a:ext>
            </a:extLst>
          </p:cNvPr>
          <p:cNvSpPr txBox="1">
            <a:spLocks/>
          </p:cNvSpPr>
          <p:nvPr/>
        </p:nvSpPr>
        <p:spPr>
          <a:xfrm>
            <a:off x="8716860" y="2670101"/>
            <a:ext cx="1887315" cy="7252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spcBef>
                <a:spcPts val="1333"/>
              </a:spcBef>
            </a:pPr>
            <a:r>
              <a:rPr lang="zh-TW" altLang="en-US" sz="1600" b="1" dirty="0" smtClean="0">
                <a:solidFill>
                  <a:prstClr val="white"/>
                </a:solidFill>
                <a:latin typeface="+mn-ea"/>
                <a:ea typeface="+mn-ea"/>
              </a:rPr>
              <a:t>威脅</a:t>
            </a:r>
            <a:endParaRPr lang="zh-CN" altLang="en-US" sz="16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="" xmlns:a16="http://schemas.microsoft.com/office/drawing/2014/main" id="{E5ECD476-C67D-431D-A1EC-6D6609C71203}"/>
              </a:ext>
            </a:extLst>
          </p:cNvPr>
          <p:cNvSpPr txBox="1">
            <a:spLocks/>
          </p:cNvSpPr>
          <p:nvPr/>
        </p:nvSpPr>
        <p:spPr>
          <a:xfrm>
            <a:off x="3471404" y="3930077"/>
            <a:ext cx="2168342" cy="1423405"/>
          </a:xfrm>
          <a:prstGeom prst="rect">
            <a:avLst/>
          </a:prstGeom>
        </p:spPr>
        <p:txBody>
          <a:bodyPr lIns="121907" tIns="60953" rIns="121907" bIns="60953" anchor="ctr">
            <a:noAutofit/>
          </a:bodyPr>
          <a:lstStyle>
            <a:defPPr>
              <a:defRPr lang="zh-CN"/>
            </a:defPPr>
            <a:lvl1pPr indent="0" algn="just" defTabSz="1219170">
              <a:lnSpc>
                <a:spcPts val="1800"/>
              </a:lnSpc>
              <a:spcBef>
                <a:spcPct val="20000"/>
              </a:spcBef>
              <a:buFont typeface="Arial" pitchFamily="34" charset="0"/>
              <a:buNone/>
              <a:defRPr sz="105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zh-TW" sz="1400" dirty="0" smtClean="0">
                <a:sym typeface="Arial" panose="020B0604020202020204" pitchFamily="34" charset="0"/>
              </a:rPr>
              <a:t>1.</a:t>
            </a:r>
            <a:r>
              <a:rPr lang="zh-TW" altLang="en-US" sz="1400" dirty="0" smtClean="0">
                <a:sym typeface="Arial" panose="020B0604020202020204" pitchFamily="34" charset="0"/>
              </a:rPr>
              <a:t>詞彙斷句困難，常出現奇怪的文字</a:t>
            </a:r>
            <a:endParaRPr lang="en-US" altLang="zh-TW" sz="1400" dirty="0" smtClean="0">
              <a:sym typeface="Arial" panose="020B0604020202020204" pitchFamily="34" charset="0"/>
            </a:endParaRPr>
          </a:p>
          <a:p>
            <a:pPr algn="ctr"/>
            <a:r>
              <a:rPr lang="en-US" altLang="zh-CN" sz="1400" dirty="0" smtClean="0">
                <a:sym typeface="Arial" panose="020B0604020202020204" pitchFamily="34" charset="0"/>
              </a:rPr>
              <a:t>2.</a:t>
            </a:r>
            <a:r>
              <a:rPr lang="zh-TW" altLang="en-US" sz="1400" dirty="0" smtClean="0">
                <a:sym typeface="Arial" panose="020B0604020202020204" pitchFamily="34" charset="0"/>
              </a:rPr>
              <a:t>程式語言的設計及修改個人化困難</a:t>
            </a:r>
            <a:r>
              <a:rPr lang="en-US" altLang="zh-TW" sz="1400" dirty="0" smtClean="0">
                <a:sym typeface="Arial" panose="020B0604020202020204" pitchFamily="34" charset="0"/>
              </a:rPr>
              <a:t>,</a:t>
            </a:r>
            <a:r>
              <a:rPr lang="zh-TW" altLang="en-US" sz="1400" dirty="0" smtClean="0">
                <a:sym typeface="Arial" panose="020B0604020202020204" pitchFamily="34" charset="0"/>
              </a:rPr>
              <a:t>因大眾不懂程式語言</a:t>
            </a:r>
            <a:endParaRPr lang="en-US" altLang="zh-CN" sz="1400" dirty="0"/>
          </a:p>
        </p:txBody>
      </p:sp>
      <p:sp>
        <p:nvSpPr>
          <p:cNvPr id="23" name="Text Placeholder 6">
            <a:extLst>
              <a:ext uri="{FF2B5EF4-FFF2-40B4-BE49-F238E27FC236}">
                <a16:creationId xmlns="" xmlns:a16="http://schemas.microsoft.com/office/drawing/2014/main" id="{FD5159EA-93AE-4234-875F-070F7C30F7A0}"/>
              </a:ext>
            </a:extLst>
          </p:cNvPr>
          <p:cNvSpPr txBox="1">
            <a:spLocks/>
          </p:cNvSpPr>
          <p:nvPr/>
        </p:nvSpPr>
        <p:spPr>
          <a:xfrm>
            <a:off x="6009108" y="3930077"/>
            <a:ext cx="2168342" cy="1423405"/>
          </a:xfrm>
          <a:prstGeom prst="rect">
            <a:avLst/>
          </a:prstGeom>
        </p:spPr>
        <p:txBody>
          <a:bodyPr lIns="121907" tIns="60953" rIns="121907" bIns="60953" anchor="ctr">
            <a:noAutofit/>
          </a:bodyPr>
          <a:lstStyle>
            <a:defPPr>
              <a:defRPr lang="zh-CN"/>
            </a:defPPr>
            <a:lvl1pPr indent="0" algn="just" defTabSz="1219170">
              <a:lnSpc>
                <a:spcPts val="1800"/>
              </a:lnSpc>
              <a:spcBef>
                <a:spcPct val="20000"/>
              </a:spcBef>
              <a:buFont typeface="Arial" pitchFamily="34" charset="0"/>
              <a:buNone/>
              <a:defRPr sz="105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zh-TW" sz="1400" dirty="0" smtClean="0">
                <a:sym typeface="Arial" panose="020B0604020202020204" pitchFamily="34" charset="0"/>
              </a:rPr>
              <a:t>1.</a:t>
            </a:r>
            <a:r>
              <a:rPr lang="zh-TW" altLang="en-US" sz="1400" dirty="0" smtClean="0">
                <a:sym typeface="Arial" panose="020B0604020202020204" pitchFamily="34" charset="0"/>
              </a:rPr>
              <a:t>有助於投資人做下一步的決策</a:t>
            </a:r>
            <a:endParaRPr lang="en-US" altLang="zh-TW" sz="1400" dirty="0" smtClean="0">
              <a:sym typeface="Arial" panose="020B0604020202020204" pitchFamily="34" charset="0"/>
            </a:endParaRPr>
          </a:p>
          <a:p>
            <a:pPr algn="ctr"/>
            <a:r>
              <a:rPr lang="en-US" altLang="zh-CN" sz="1400" dirty="0" smtClean="0"/>
              <a:t>2.</a:t>
            </a:r>
            <a:r>
              <a:rPr lang="zh-TW" altLang="en-US" sz="1400" dirty="0" smtClean="0"/>
              <a:t>可快速了解公司現況來思考下一步如何行動</a:t>
            </a:r>
            <a:endParaRPr lang="en-US" altLang="zh-CN" sz="1400" dirty="0"/>
          </a:p>
        </p:txBody>
      </p:sp>
      <p:sp>
        <p:nvSpPr>
          <p:cNvPr id="24" name="Text Placeholder 6">
            <a:extLst>
              <a:ext uri="{FF2B5EF4-FFF2-40B4-BE49-F238E27FC236}">
                <a16:creationId xmlns="" xmlns:a16="http://schemas.microsoft.com/office/drawing/2014/main" id="{93413A6E-D640-4C09-A930-4188AF0F1ABE}"/>
              </a:ext>
            </a:extLst>
          </p:cNvPr>
          <p:cNvSpPr txBox="1">
            <a:spLocks/>
          </p:cNvSpPr>
          <p:nvPr/>
        </p:nvSpPr>
        <p:spPr>
          <a:xfrm>
            <a:off x="8565378" y="3930077"/>
            <a:ext cx="2168342" cy="1423405"/>
          </a:xfrm>
          <a:prstGeom prst="rect">
            <a:avLst/>
          </a:prstGeom>
        </p:spPr>
        <p:txBody>
          <a:bodyPr lIns="121907" tIns="60953" rIns="121907" bIns="60953" anchor="ctr">
            <a:noAutofit/>
          </a:bodyPr>
          <a:lstStyle>
            <a:defPPr>
              <a:defRPr lang="zh-CN"/>
            </a:defPPr>
            <a:lvl1pPr indent="0" algn="just" defTabSz="1219170">
              <a:lnSpc>
                <a:spcPts val="1800"/>
              </a:lnSpc>
              <a:spcBef>
                <a:spcPct val="20000"/>
              </a:spcBef>
              <a:buFont typeface="Arial" pitchFamily="34" charset="0"/>
              <a:buNone/>
              <a:defRPr sz="105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zh-CN" sz="1400" dirty="0" smtClean="0"/>
              <a:t>1.</a:t>
            </a:r>
            <a:r>
              <a:rPr lang="zh-TW" altLang="en-US" sz="1400" dirty="0" smtClean="0"/>
              <a:t>不同領域之專業人員可能無法理解關鍵字之字意，需要專人解釋</a:t>
            </a:r>
            <a:endParaRPr lang="en-US" altLang="zh-TW" sz="1400" dirty="0" smtClean="0"/>
          </a:p>
          <a:p>
            <a:pPr algn="ctr"/>
            <a:r>
              <a:rPr lang="en-US" altLang="zh-CN" sz="1400" dirty="0" smtClean="0"/>
              <a:t>2.</a:t>
            </a:r>
            <a:r>
              <a:rPr lang="zh-TW" altLang="en-US" sz="1400" dirty="0" smtClean="0"/>
              <a:t>需要躲項領域的人是配合選字</a:t>
            </a:r>
            <a:endParaRPr lang="en-US" altLang="zh-CN" sz="1400" dirty="0"/>
          </a:p>
        </p:txBody>
      </p:sp>
      <p:sp>
        <p:nvSpPr>
          <p:cNvPr id="25" name="Text Placeholder 5">
            <a:extLst>
              <a:ext uri="{FF2B5EF4-FFF2-40B4-BE49-F238E27FC236}">
                <a16:creationId xmlns="" xmlns:a16="http://schemas.microsoft.com/office/drawing/2014/main" id="{87425BDE-A904-4858-8459-00B299825CC4}"/>
              </a:ext>
            </a:extLst>
          </p:cNvPr>
          <p:cNvSpPr txBox="1">
            <a:spLocks/>
          </p:cNvSpPr>
          <p:nvPr/>
        </p:nvSpPr>
        <p:spPr>
          <a:xfrm>
            <a:off x="6160590" y="2670101"/>
            <a:ext cx="1887315" cy="7252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spcBef>
                <a:spcPts val="1333"/>
              </a:spcBef>
            </a:pPr>
            <a:r>
              <a:rPr lang="zh-TW" altLang="en-US" sz="1600" b="1" dirty="0" smtClean="0">
                <a:solidFill>
                  <a:prstClr val="white"/>
                </a:solidFill>
                <a:latin typeface="+mn-ea"/>
                <a:ea typeface="+mn-ea"/>
              </a:rPr>
              <a:t>機會</a:t>
            </a:r>
            <a:endParaRPr lang="zh-CN" altLang="en-US" sz="16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08799" y="1120985"/>
            <a:ext cx="123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內部</a:t>
            </a:r>
            <a:endParaRPr kumimoji="1"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729419" y="1120985"/>
            <a:ext cx="123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外部</a:t>
            </a:r>
            <a:endParaRPr kumimoji="1"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/>
      <p:bldP spid="19" grpId="0" build="p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103086" y="549106"/>
            <a:ext cx="2920831" cy="640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CD952224-8682-4609-8BC5-A2E8923E37EC}"/>
              </a:ext>
            </a:extLst>
          </p:cNvPr>
          <p:cNvSpPr txBox="1"/>
          <p:nvPr/>
        </p:nvSpPr>
        <p:spPr>
          <a:xfrm>
            <a:off x="697136" y="4034729"/>
            <a:ext cx="3732729" cy="430871"/>
          </a:xfrm>
          <a:prstGeom prst="rect">
            <a:avLst/>
          </a:prstGeom>
          <a:noFill/>
        </p:spPr>
        <p:txBody>
          <a:bodyPr wrap="none" lIns="121908" tIns="60952" rIns="121908" bIns="6095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2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、樣本選取量較少代表性不強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12" name="组合 4">
            <a:extLst>
              <a:ext uri="{FF2B5EF4-FFF2-40B4-BE49-F238E27FC236}">
                <a16:creationId xmlns="" xmlns:a16="http://schemas.microsoft.com/office/drawing/2014/main" id="{C8AF979C-881C-48FE-BD11-7393FE00F92A}"/>
              </a:ext>
            </a:extLst>
          </p:cNvPr>
          <p:cNvGrpSpPr/>
          <p:nvPr/>
        </p:nvGrpSpPr>
        <p:grpSpPr>
          <a:xfrm>
            <a:off x="5847439" y="4767078"/>
            <a:ext cx="1187451" cy="1174749"/>
            <a:chOff x="4305571" y="3574858"/>
            <a:chExt cx="890588" cy="881062"/>
          </a:xfrm>
          <a:solidFill>
            <a:srgbClr val="00A1D2"/>
          </a:solidFill>
        </p:grpSpPr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6982B11D-46BE-4D78-87E6-9F980C7D7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571" y="3574858"/>
              <a:ext cx="890588" cy="881062"/>
            </a:xfrm>
            <a:custGeom>
              <a:avLst/>
              <a:gdLst>
                <a:gd name="T0" fmla="*/ 54 w 95"/>
                <a:gd name="T1" fmla="*/ 94 h 94"/>
                <a:gd name="T2" fmla="*/ 56 w 95"/>
                <a:gd name="T3" fmla="*/ 81 h 94"/>
                <a:gd name="T4" fmla="*/ 66 w 95"/>
                <a:gd name="T5" fmla="*/ 78 h 94"/>
                <a:gd name="T6" fmla="*/ 76 w 95"/>
                <a:gd name="T7" fmla="*/ 85 h 94"/>
                <a:gd name="T8" fmla="*/ 86 w 95"/>
                <a:gd name="T9" fmla="*/ 75 h 94"/>
                <a:gd name="T10" fmla="*/ 78 w 95"/>
                <a:gd name="T11" fmla="*/ 65 h 94"/>
                <a:gd name="T12" fmla="*/ 82 w 95"/>
                <a:gd name="T13" fmla="*/ 56 h 94"/>
                <a:gd name="T14" fmla="*/ 95 w 95"/>
                <a:gd name="T15" fmla="*/ 54 h 94"/>
                <a:gd name="T16" fmla="*/ 95 w 95"/>
                <a:gd name="T17" fmla="*/ 40 h 94"/>
                <a:gd name="T18" fmla="*/ 82 w 95"/>
                <a:gd name="T19" fmla="*/ 38 h 94"/>
                <a:gd name="T20" fmla="*/ 82 w 95"/>
                <a:gd name="T21" fmla="*/ 37 h 94"/>
                <a:gd name="T22" fmla="*/ 82 w 95"/>
                <a:gd name="T23" fmla="*/ 37 h 94"/>
                <a:gd name="T24" fmla="*/ 80 w 95"/>
                <a:gd name="T25" fmla="*/ 33 h 94"/>
                <a:gd name="T26" fmla="*/ 80 w 95"/>
                <a:gd name="T27" fmla="*/ 31 h 94"/>
                <a:gd name="T28" fmla="*/ 80 w 95"/>
                <a:gd name="T29" fmla="*/ 31 h 94"/>
                <a:gd name="T30" fmla="*/ 78 w 95"/>
                <a:gd name="T31" fmla="*/ 29 h 94"/>
                <a:gd name="T32" fmla="*/ 86 w 95"/>
                <a:gd name="T33" fmla="*/ 18 h 94"/>
                <a:gd name="T34" fmla="*/ 76 w 95"/>
                <a:gd name="T35" fmla="*/ 9 h 94"/>
                <a:gd name="T36" fmla="*/ 66 w 95"/>
                <a:gd name="T37" fmla="*/ 16 h 94"/>
                <a:gd name="T38" fmla="*/ 56 w 95"/>
                <a:gd name="T39" fmla="*/ 12 h 94"/>
                <a:gd name="T40" fmla="*/ 54 w 95"/>
                <a:gd name="T41" fmla="*/ 0 h 94"/>
                <a:gd name="T42" fmla="*/ 41 w 95"/>
                <a:gd name="T43" fmla="*/ 0 h 94"/>
                <a:gd name="T44" fmla="*/ 38 w 95"/>
                <a:gd name="T45" fmla="*/ 12 h 94"/>
                <a:gd name="T46" fmla="*/ 29 w 95"/>
                <a:gd name="T47" fmla="*/ 16 h 94"/>
                <a:gd name="T48" fmla="*/ 19 w 95"/>
                <a:gd name="T49" fmla="*/ 9 h 94"/>
                <a:gd name="T50" fmla="*/ 9 w 95"/>
                <a:gd name="T51" fmla="*/ 18 h 94"/>
                <a:gd name="T52" fmla="*/ 17 w 95"/>
                <a:gd name="T53" fmla="*/ 29 h 94"/>
                <a:gd name="T54" fmla="*/ 13 w 95"/>
                <a:gd name="T55" fmla="*/ 38 h 94"/>
                <a:gd name="T56" fmla="*/ 0 w 95"/>
                <a:gd name="T57" fmla="*/ 40 h 94"/>
                <a:gd name="T58" fmla="*/ 0 w 95"/>
                <a:gd name="T59" fmla="*/ 54 h 94"/>
                <a:gd name="T60" fmla="*/ 13 w 95"/>
                <a:gd name="T61" fmla="*/ 56 h 94"/>
                <a:gd name="T62" fmla="*/ 16 w 95"/>
                <a:gd name="T63" fmla="*/ 65 h 94"/>
                <a:gd name="T64" fmla="*/ 9 w 95"/>
                <a:gd name="T65" fmla="*/ 75 h 94"/>
                <a:gd name="T66" fmla="*/ 19 w 95"/>
                <a:gd name="T67" fmla="*/ 85 h 94"/>
                <a:gd name="T68" fmla="*/ 29 w 95"/>
                <a:gd name="T69" fmla="*/ 78 h 94"/>
                <a:gd name="T70" fmla="*/ 38 w 95"/>
                <a:gd name="T71" fmla="*/ 82 h 94"/>
                <a:gd name="T72" fmla="*/ 41 w 95"/>
                <a:gd name="T73" fmla="*/ 94 h 94"/>
                <a:gd name="T74" fmla="*/ 54 w 95"/>
                <a:gd name="T75" fmla="*/ 94 h 94"/>
                <a:gd name="T76" fmla="*/ 72 w 95"/>
                <a:gd name="T77" fmla="*/ 43 h 94"/>
                <a:gd name="T78" fmla="*/ 51 w 95"/>
                <a:gd name="T79" fmla="*/ 72 h 94"/>
                <a:gd name="T80" fmla="*/ 22 w 95"/>
                <a:gd name="T81" fmla="*/ 50 h 94"/>
                <a:gd name="T82" fmla="*/ 44 w 95"/>
                <a:gd name="T83" fmla="*/ 22 h 94"/>
                <a:gd name="T84" fmla="*/ 56 w 95"/>
                <a:gd name="T85" fmla="*/ 23 h 94"/>
                <a:gd name="T86" fmla="*/ 56 w 95"/>
                <a:gd name="T87" fmla="*/ 23 h 94"/>
                <a:gd name="T88" fmla="*/ 65 w 95"/>
                <a:gd name="T89" fmla="*/ 29 h 94"/>
                <a:gd name="T90" fmla="*/ 69 w 95"/>
                <a:gd name="T91" fmla="*/ 34 h 94"/>
                <a:gd name="T92" fmla="*/ 72 w 95"/>
                <a:gd name="T93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94">
                  <a:moveTo>
                    <a:pt x="54" y="94"/>
                  </a:moveTo>
                  <a:cubicBezTo>
                    <a:pt x="56" y="81"/>
                    <a:pt x="56" y="81"/>
                    <a:pt x="56" y="81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4" y="94"/>
                    <a:pt x="54" y="94"/>
                    <a:pt x="54" y="94"/>
                  </a:cubicBezTo>
                  <a:close/>
                  <a:moveTo>
                    <a:pt x="72" y="43"/>
                  </a:moveTo>
                  <a:cubicBezTo>
                    <a:pt x="74" y="57"/>
                    <a:pt x="65" y="70"/>
                    <a:pt x="51" y="72"/>
                  </a:cubicBezTo>
                  <a:cubicBezTo>
                    <a:pt x="37" y="74"/>
                    <a:pt x="24" y="64"/>
                    <a:pt x="22" y="50"/>
                  </a:cubicBezTo>
                  <a:cubicBezTo>
                    <a:pt x="21" y="36"/>
                    <a:pt x="30" y="24"/>
                    <a:pt x="44" y="22"/>
                  </a:cubicBezTo>
                  <a:cubicBezTo>
                    <a:pt x="48" y="21"/>
                    <a:pt x="52" y="22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3" y="26"/>
                    <a:pt x="65" y="29"/>
                  </a:cubicBezTo>
                  <a:cubicBezTo>
                    <a:pt x="67" y="30"/>
                    <a:pt x="68" y="32"/>
                    <a:pt x="69" y="34"/>
                  </a:cubicBezTo>
                  <a:cubicBezTo>
                    <a:pt x="71" y="37"/>
                    <a:pt x="72" y="40"/>
                    <a:pt x="7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6ACA9224-7D3D-4AA6-99F0-AD1B50F12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08" y="3836795"/>
              <a:ext cx="290513" cy="328612"/>
            </a:xfrm>
            <a:custGeom>
              <a:avLst/>
              <a:gdLst>
                <a:gd name="T0" fmla="*/ 15 w 31"/>
                <a:gd name="T1" fmla="*/ 0 h 35"/>
                <a:gd name="T2" fmla="*/ 24 w 31"/>
                <a:gd name="T3" fmla="*/ 8 h 35"/>
                <a:gd name="T4" fmla="*/ 15 w 31"/>
                <a:gd name="T5" fmla="*/ 17 h 35"/>
                <a:gd name="T6" fmla="*/ 7 w 31"/>
                <a:gd name="T7" fmla="*/ 8 h 35"/>
                <a:gd name="T8" fmla="*/ 15 w 31"/>
                <a:gd name="T9" fmla="*/ 0 h 35"/>
                <a:gd name="T10" fmla="*/ 6 w 31"/>
                <a:gd name="T11" fmla="*/ 19 h 35"/>
                <a:gd name="T12" fmla="*/ 10 w 31"/>
                <a:gd name="T13" fmla="*/ 19 h 35"/>
                <a:gd name="T14" fmla="*/ 14 w 31"/>
                <a:gd name="T15" fmla="*/ 24 h 35"/>
                <a:gd name="T16" fmla="*/ 17 w 31"/>
                <a:gd name="T17" fmla="*/ 24 h 35"/>
                <a:gd name="T18" fmla="*/ 21 w 31"/>
                <a:gd name="T19" fmla="*/ 19 h 35"/>
                <a:gd name="T20" fmla="*/ 24 w 31"/>
                <a:gd name="T21" fmla="*/ 19 h 35"/>
                <a:gd name="T22" fmla="*/ 31 w 31"/>
                <a:gd name="T23" fmla="*/ 25 h 35"/>
                <a:gd name="T24" fmla="*/ 31 w 31"/>
                <a:gd name="T25" fmla="*/ 35 h 35"/>
                <a:gd name="T26" fmla="*/ 0 w 31"/>
                <a:gd name="T27" fmla="*/ 35 h 35"/>
                <a:gd name="T28" fmla="*/ 0 w 31"/>
                <a:gd name="T29" fmla="*/ 25 h 35"/>
                <a:gd name="T30" fmla="*/ 6 w 31"/>
                <a:gd name="T3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15" y="0"/>
                  </a:moveTo>
                  <a:cubicBezTo>
                    <a:pt x="20" y="0"/>
                    <a:pt x="24" y="4"/>
                    <a:pt x="24" y="8"/>
                  </a:cubicBezTo>
                  <a:cubicBezTo>
                    <a:pt x="24" y="13"/>
                    <a:pt x="20" y="17"/>
                    <a:pt x="15" y="17"/>
                  </a:cubicBezTo>
                  <a:cubicBezTo>
                    <a:pt x="11" y="17"/>
                    <a:pt x="7" y="13"/>
                    <a:pt x="7" y="8"/>
                  </a:cubicBezTo>
                  <a:cubicBezTo>
                    <a:pt x="7" y="4"/>
                    <a:pt x="11" y="0"/>
                    <a:pt x="15" y="0"/>
                  </a:cubicBez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6"/>
                    <a:pt x="16" y="26"/>
                    <a:pt x="17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1" y="21"/>
                    <a:pt x="31" y="2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6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9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grpSp>
        <p:nvGrpSpPr>
          <p:cNvPr id="15" name="组合 7">
            <a:extLst>
              <a:ext uri="{FF2B5EF4-FFF2-40B4-BE49-F238E27FC236}">
                <a16:creationId xmlns="" xmlns:a16="http://schemas.microsoft.com/office/drawing/2014/main" id="{0E712F8C-D3F7-47B2-9A91-4C8EECB4F360}"/>
              </a:ext>
            </a:extLst>
          </p:cNvPr>
          <p:cNvGrpSpPr/>
          <p:nvPr/>
        </p:nvGrpSpPr>
        <p:grpSpPr>
          <a:xfrm>
            <a:off x="5847439" y="2089494"/>
            <a:ext cx="1174751" cy="1189567"/>
            <a:chOff x="4305571" y="1566670"/>
            <a:chExt cx="881063" cy="892175"/>
          </a:xfrm>
          <a:solidFill>
            <a:srgbClr val="7E397A"/>
          </a:solidFill>
        </p:grpSpPr>
        <p:sp>
          <p:nvSpPr>
            <p:cNvPr id="16" name="Freeform 17">
              <a:extLst>
                <a:ext uri="{FF2B5EF4-FFF2-40B4-BE49-F238E27FC236}">
                  <a16:creationId xmlns="" xmlns:a16="http://schemas.microsoft.com/office/drawing/2014/main" id="{CB381DE9-37E5-44D5-9CF1-C96DF6BC0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571" y="1566670"/>
              <a:ext cx="881063" cy="892175"/>
            </a:xfrm>
            <a:custGeom>
              <a:avLst/>
              <a:gdLst>
                <a:gd name="T0" fmla="*/ 54 w 94"/>
                <a:gd name="T1" fmla="*/ 95 h 95"/>
                <a:gd name="T2" fmla="*/ 56 w 94"/>
                <a:gd name="T3" fmla="*/ 82 h 95"/>
                <a:gd name="T4" fmla="*/ 65 w 94"/>
                <a:gd name="T5" fmla="*/ 78 h 95"/>
                <a:gd name="T6" fmla="*/ 75 w 94"/>
                <a:gd name="T7" fmla="*/ 86 h 95"/>
                <a:gd name="T8" fmla="*/ 85 w 94"/>
                <a:gd name="T9" fmla="*/ 76 h 95"/>
                <a:gd name="T10" fmla="*/ 78 w 94"/>
                <a:gd name="T11" fmla="*/ 66 h 95"/>
                <a:gd name="T12" fmla="*/ 82 w 94"/>
                <a:gd name="T13" fmla="*/ 56 h 95"/>
                <a:gd name="T14" fmla="*/ 94 w 94"/>
                <a:gd name="T15" fmla="*/ 54 h 95"/>
                <a:gd name="T16" fmla="*/ 94 w 94"/>
                <a:gd name="T17" fmla="*/ 41 h 95"/>
                <a:gd name="T18" fmla="*/ 82 w 94"/>
                <a:gd name="T19" fmla="*/ 38 h 95"/>
                <a:gd name="T20" fmla="*/ 81 w 94"/>
                <a:gd name="T21" fmla="*/ 37 h 95"/>
                <a:gd name="T22" fmla="*/ 81 w 94"/>
                <a:gd name="T23" fmla="*/ 37 h 95"/>
                <a:gd name="T24" fmla="*/ 80 w 94"/>
                <a:gd name="T25" fmla="*/ 34 h 95"/>
                <a:gd name="T26" fmla="*/ 79 w 94"/>
                <a:gd name="T27" fmla="*/ 32 h 95"/>
                <a:gd name="T28" fmla="*/ 79 w 94"/>
                <a:gd name="T29" fmla="*/ 32 h 95"/>
                <a:gd name="T30" fmla="*/ 78 w 94"/>
                <a:gd name="T31" fmla="*/ 29 h 95"/>
                <a:gd name="T32" fmla="*/ 85 w 94"/>
                <a:gd name="T33" fmla="*/ 19 h 95"/>
                <a:gd name="T34" fmla="*/ 75 w 94"/>
                <a:gd name="T35" fmla="*/ 9 h 95"/>
                <a:gd name="T36" fmla="*/ 65 w 94"/>
                <a:gd name="T37" fmla="*/ 16 h 95"/>
                <a:gd name="T38" fmla="*/ 56 w 94"/>
                <a:gd name="T39" fmla="*/ 13 h 95"/>
                <a:gd name="T40" fmla="*/ 54 w 94"/>
                <a:gd name="T41" fmla="*/ 0 h 95"/>
                <a:gd name="T42" fmla="*/ 40 w 94"/>
                <a:gd name="T43" fmla="*/ 0 h 95"/>
                <a:gd name="T44" fmla="*/ 38 w 94"/>
                <a:gd name="T45" fmla="*/ 13 h 95"/>
                <a:gd name="T46" fmla="*/ 29 w 94"/>
                <a:gd name="T47" fmla="*/ 16 h 95"/>
                <a:gd name="T48" fmla="*/ 18 w 94"/>
                <a:gd name="T49" fmla="*/ 9 h 95"/>
                <a:gd name="T50" fmla="*/ 9 w 94"/>
                <a:gd name="T51" fmla="*/ 19 h 95"/>
                <a:gd name="T52" fmla="*/ 16 w 94"/>
                <a:gd name="T53" fmla="*/ 29 h 95"/>
                <a:gd name="T54" fmla="*/ 12 w 94"/>
                <a:gd name="T55" fmla="*/ 38 h 95"/>
                <a:gd name="T56" fmla="*/ 0 w 94"/>
                <a:gd name="T57" fmla="*/ 41 h 95"/>
                <a:gd name="T58" fmla="*/ 0 w 94"/>
                <a:gd name="T59" fmla="*/ 54 h 95"/>
                <a:gd name="T60" fmla="*/ 12 w 94"/>
                <a:gd name="T61" fmla="*/ 56 h 95"/>
                <a:gd name="T62" fmla="*/ 16 w 94"/>
                <a:gd name="T63" fmla="*/ 66 h 95"/>
                <a:gd name="T64" fmla="*/ 9 w 94"/>
                <a:gd name="T65" fmla="*/ 76 h 95"/>
                <a:gd name="T66" fmla="*/ 18 w 94"/>
                <a:gd name="T67" fmla="*/ 86 h 95"/>
                <a:gd name="T68" fmla="*/ 29 w 94"/>
                <a:gd name="T69" fmla="*/ 78 h 95"/>
                <a:gd name="T70" fmla="*/ 38 w 94"/>
                <a:gd name="T71" fmla="*/ 82 h 95"/>
                <a:gd name="T72" fmla="*/ 40 w 94"/>
                <a:gd name="T73" fmla="*/ 95 h 95"/>
                <a:gd name="T74" fmla="*/ 54 w 94"/>
                <a:gd name="T75" fmla="*/ 95 h 95"/>
                <a:gd name="T76" fmla="*/ 72 w 94"/>
                <a:gd name="T77" fmla="*/ 44 h 95"/>
                <a:gd name="T78" fmla="*/ 50 w 94"/>
                <a:gd name="T79" fmla="*/ 72 h 95"/>
                <a:gd name="T80" fmla="*/ 22 w 94"/>
                <a:gd name="T81" fmla="*/ 51 h 95"/>
                <a:gd name="T82" fmla="*/ 44 w 94"/>
                <a:gd name="T83" fmla="*/ 22 h 95"/>
                <a:gd name="T84" fmla="*/ 55 w 94"/>
                <a:gd name="T85" fmla="*/ 24 h 95"/>
                <a:gd name="T86" fmla="*/ 55 w 94"/>
                <a:gd name="T87" fmla="*/ 24 h 95"/>
                <a:gd name="T88" fmla="*/ 65 w 94"/>
                <a:gd name="T89" fmla="*/ 30 h 95"/>
                <a:gd name="T90" fmla="*/ 69 w 94"/>
                <a:gd name="T91" fmla="*/ 35 h 95"/>
                <a:gd name="T92" fmla="*/ 72 w 94"/>
                <a:gd name="T93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5">
                  <a:moveTo>
                    <a:pt x="54" y="95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54" y="95"/>
                    <a:pt x="54" y="95"/>
                    <a:pt x="54" y="95"/>
                  </a:cubicBezTo>
                  <a:close/>
                  <a:moveTo>
                    <a:pt x="72" y="44"/>
                  </a:moveTo>
                  <a:cubicBezTo>
                    <a:pt x="74" y="58"/>
                    <a:pt x="64" y="71"/>
                    <a:pt x="50" y="72"/>
                  </a:cubicBezTo>
                  <a:cubicBezTo>
                    <a:pt x="37" y="74"/>
                    <a:pt x="24" y="65"/>
                    <a:pt x="22" y="51"/>
                  </a:cubicBezTo>
                  <a:cubicBezTo>
                    <a:pt x="20" y="37"/>
                    <a:pt x="30" y="24"/>
                    <a:pt x="44" y="22"/>
                  </a:cubicBezTo>
                  <a:cubicBezTo>
                    <a:pt x="48" y="22"/>
                    <a:pt x="52" y="22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5"/>
                    <a:pt x="62" y="27"/>
                    <a:pt x="65" y="30"/>
                  </a:cubicBezTo>
                  <a:cubicBezTo>
                    <a:pt x="66" y="31"/>
                    <a:pt x="68" y="33"/>
                    <a:pt x="69" y="35"/>
                  </a:cubicBezTo>
                  <a:cubicBezTo>
                    <a:pt x="70" y="38"/>
                    <a:pt x="72" y="41"/>
                    <a:pt x="7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="" xmlns:a16="http://schemas.microsoft.com/office/drawing/2014/main" id="{A8B4BC0B-43FE-4C00-9A33-F2DC4919A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08" y="1839720"/>
              <a:ext cx="280988" cy="327025"/>
            </a:xfrm>
            <a:custGeom>
              <a:avLst/>
              <a:gdLst>
                <a:gd name="T0" fmla="*/ 15 w 30"/>
                <a:gd name="T1" fmla="*/ 0 h 35"/>
                <a:gd name="T2" fmla="*/ 23 w 30"/>
                <a:gd name="T3" fmla="*/ 8 h 35"/>
                <a:gd name="T4" fmla="*/ 15 w 30"/>
                <a:gd name="T5" fmla="*/ 16 h 35"/>
                <a:gd name="T6" fmla="*/ 7 w 30"/>
                <a:gd name="T7" fmla="*/ 8 h 35"/>
                <a:gd name="T8" fmla="*/ 15 w 30"/>
                <a:gd name="T9" fmla="*/ 0 h 35"/>
                <a:gd name="T10" fmla="*/ 6 w 30"/>
                <a:gd name="T11" fmla="*/ 18 h 35"/>
                <a:gd name="T12" fmla="*/ 10 w 30"/>
                <a:gd name="T13" fmla="*/ 18 h 35"/>
                <a:gd name="T14" fmla="*/ 13 w 30"/>
                <a:gd name="T15" fmla="*/ 24 h 35"/>
                <a:gd name="T16" fmla="*/ 17 w 30"/>
                <a:gd name="T17" fmla="*/ 24 h 35"/>
                <a:gd name="T18" fmla="*/ 20 w 30"/>
                <a:gd name="T19" fmla="*/ 18 h 35"/>
                <a:gd name="T20" fmla="*/ 24 w 30"/>
                <a:gd name="T21" fmla="*/ 18 h 35"/>
                <a:gd name="T22" fmla="*/ 30 w 30"/>
                <a:gd name="T23" fmla="*/ 25 h 35"/>
                <a:gd name="T24" fmla="*/ 30 w 30"/>
                <a:gd name="T25" fmla="*/ 35 h 35"/>
                <a:gd name="T26" fmla="*/ 0 w 30"/>
                <a:gd name="T27" fmla="*/ 35 h 35"/>
                <a:gd name="T28" fmla="*/ 0 w 30"/>
                <a:gd name="T29" fmla="*/ 25 h 35"/>
                <a:gd name="T30" fmla="*/ 6 w 30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0" y="0"/>
                    <a:pt x="23" y="3"/>
                    <a:pt x="23" y="8"/>
                  </a:cubicBezTo>
                  <a:cubicBezTo>
                    <a:pt x="23" y="13"/>
                    <a:pt x="20" y="16"/>
                    <a:pt x="15" y="16"/>
                  </a:cubicBezTo>
                  <a:cubicBezTo>
                    <a:pt x="10" y="16"/>
                    <a:pt x="7" y="13"/>
                    <a:pt x="7" y="8"/>
                  </a:cubicBezTo>
                  <a:cubicBezTo>
                    <a:pt x="7" y="3"/>
                    <a:pt x="10" y="0"/>
                    <a:pt x="15" y="0"/>
                  </a:cubicBezTo>
                  <a:close/>
                  <a:moveTo>
                    <a:pt x="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6"/>
                    <a:pt x="16" y="26"/>
                    <a:pt x="17" y="2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7" y="18"/>
                    <a:pt x="30" y="21"/>
                    <a:pt x="30" y="2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5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grpSp>
        <p:nvGrpSpPr>
          <p:cNvPr id="18" name="组合 10">
            <a:extLst>
              <a:ext uri="{FF2B5EF4-FFF2-40B4-BE49-F238E27FC236}">
                <a16:creationId xmlns="" xmlns:a16="http://schemas.microsoft.com/office/drawing/2014/main" id="{D2EF21D2-0F33-4E2C-B6FD-E4DE0B503CC1}"/>
              </a:ext>
            </a:extLst>
          </p:cNvPr>
          <p:cNvGrpSpPr/>
          <p:nvPr/>
        </p:nvGrpSpPr>
        <p:grpSpPr>
          <a:xfrm>
            <a:off x="4614821" y="3039879"/>
            <a:ext cx="1949451" cy="1951567"/>
            <a:chOff x="3381108" y="2279458"/>
            <a:chExt cx="1462088" cy="1463675"/>
          </a:xfrm>
          <a:solidFill>
            <a:srgbClr val="39337A"/>
          </a:solidFill>
        </p:grpSpPr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C7C0482B-FDAE-445F-AF43-FA360B59B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="" xmlns:a16="http://schemas.microsoft.com/office/drawing/2014/main" id="{0EEE0F73-C706-4136-A4BF-9663C3B8C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任意多边形 20">
            <a:extLst>
              <a:ext uri="{FF2B5EF4-FFF2-40B4-BE49-F238E27FC236}">
                <a16:creationId xmlns="" xmlns:a16="http://schemas.microsoft.com/office/drawing/2014/main" id="{57BCE848-6EFD-464A-A772-6188A7EFF0DB}"/>
              </a:ext>
            </a:extLst>
          </p:cNvPr>
          <p:cNvSpPr/>
          <p:nvPr/>
        </p:nvSpPr>
        <p:spPr>
          <a:xfrm>
            <a:off x="6940335" y="2889167"/>
            <a:ext cx="3774847" cy="302509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2" name="任意多边形 21">
            <a:extLst>
              <a:ext uri="{FF2B5EF4-FFF2-40B4-BE49-F238E27FC236}">
                <a16:creationId xmlns="" xmlns:a16="http://schemas.microsoft.com/office/drawing/2014/main" id="{B4031C30-418D-4A17-9A51-1ABC25B97EE7}"/>
              </a:ext>
            </a:extLst>
          </p:cNvPr>
          <p:cNvSpPr/>
          <p:nvPr/>
        </p:nvSpPr>
        <p:spPr>
          <a:xfrm>
            <a:off x="6940335" y="5787039"/>
            <a:ext cx="3774847" cy="302509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3" name="任意多边形 22">
            <a:extLst>
              <a:ext uri="{FF2B5EF4-FFF2-40B4-BE49-F238E27FC236}">
                <a16:creationId xmlns="" xmlns:a16="http://schemas.microsoft.com/office/drawing/2014/main" id="{57696349-513A-4134-837F-71F928010AE9}"/>
              </a:ext>
            </a:extLst>
          </p:cNvPr>
          <p:cNvSpPr/>
          <p:nvPr/>
        </p:nvSpPr>
        <p:spPr>
          <a:xfrm flipH="1">
            <a:off x="970279" y="4295168"/>
            <a:ext cx="3838036" cy="340864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TextBox 54">
            <a:extLst>
              <a:ext uri="{FF2B5EF4-FFF2-40B4-BE49-F238E27FC236}">
                <a16:creationId xmlns="" xmlns:a16="http://schemas.microsoft.com/office/drawing/2014/main" id="{86F684EB-4B29-494D-A6BA-62716105416D}"/>
              </a:ext>
            </a:extLst>
          </p:cNvPr>
          <p:cNvSpPr txBox="1"/>
          <p:nvPr/>
        </p:nvSpPr>
        <p:spPr>
          <a:xfrm>
            <a:off x="7774591" y="2539086"/>
            <a:ext cx="2706807" cy="430871"/>
          </a:xfrm>
          <a:prstGeom prst="rect">
            <a:avLst/>
          </a:prstGeom>
          <a:noFill/>
        </p:spPr>
        <p:txBody>
          <a:bodyPr wrap="none" lIns="121908" tIns="60952" rIns="121908" bIns="6095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1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、問題定義太過寬泛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77116" y="5184457"/>
            <a:ext cx="2901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3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、實證結果存在漏洞，</a:t>
            </a:r>
            <a:endParaRPr lang="en-US" altLang="zh-TW" sz="2000" b="1" dirty="0" smtClean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  <a:p>
            <a:pPr lvl="0">
              <a:defRPr/>
            </a:pP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不定性因素較為複雜</a:t>
            </a:r>
            <a:endParaRPr lang="zh-CN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5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1" grpId="0" bldLvl="0" animBg="1"/>
      <p:bldP spid="22" grpId="0" bldLvl="0" animBg="1"/>
      <p:bldP spid="23" grpId="0" bldLvl="0" animBg="1"/>
      <p:bldP spid="25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6BD30CD-C85B-4E8E-BA87-9219DC710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1083">
            <a:off x="2858484" y="-595985"/>
            <a:ext cx="6354104" cy="7981515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="" xmlns:a16="http://schemas.microsoft.com/office/drawing/2014/main" id="{C1E69EDA-1A91-47D4-902B-FDCFDE372E9E}"/>
              </a:ext>
            </a:extLst>
          </p:cNvPr>
          <p:cNvSpPr/>
          <p:nvPr/>
        </p:nvSpPr>
        <p:spPr>
          <a:xfrm>
            <a:off x="1738179" y="1399057"/>
            <a:ext cx="8487039" cy="3991429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="" xmlns:a16="http://schemas.microsoft.com/office/drawing/2014/main" id="{2AEAE6AB-0A93-4916-80A7-FE810796440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0115" y="2933106"/>
            <a:ext cx="8045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THANK YOU</a:t>
            </a:r>
            <a:r>
              <a:rPr lang="zh-CN" altLang="en-US" sz="5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！</a:t>
            </a:r>
            <a:endParaRPr lang="zh-CN" altLang="en-US" sz="5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4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="" xmlns:a16="http://schemas.microsoft.com/office/drawing/2014/main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01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4408D9D-9119-4C28-848A-A9EDF772D66F}"/>
              </a:ext>
            </a:extLst>
          </p:cNvPr>
          <p:cNvSpPr/>
          <p:nvPr/>
        </p:nvSpPr>
        <p:spPr>
          <a:xfrm>
            <a:off x="7387999" y="2805916"/>
            <a:ext cx="3637809" cy="9991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86847" y="669683"/>
            <a:ext cx="2920831" cy="6451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noProof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103086" y="669683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134701" y="740182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" name="箭头3">
            <a:extLst>
              <a:ext uri="{FF2B5EF4-FFF2-40B4-BE49-F238E27FC236}">
                <a16:creationId xmlns="" xmlns:a16="http://schemas.microsoft.com/office/drawing/2014/main" id="{1943ED53-7396-4E0F-9E79-09D459F104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992873" y="4106055"/>
            <a:ext cx="1092052" cy="152188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箭头2">
            <a:extLst>
              <a:ext uri="{FF2B5EF4-FFF2-40B4-BE49-F238E27FC236}">
                <a16:creationId xmlns="" xmlns:a16="http://schemas.microsoft.com/office/drawing/2014/main" id="{4F9062E9-C6AA-4DA3-B98B-82E2DA4AAA0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80680" y="3473259"/>
            <a:ext cx="325967" cy="1299457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箭头1">
            <a:extLst>
              <a:ext uri="{FF2B5EF4-FFF2-40B4-BE49-F238E27FC236}">
                <a16:creationId xmlns="" xmlns:a16="http://schemas.microsoft.com/office/drawing/2014/main" id="{50E53181-F623-4C5A-865D-7E024BA12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524" y="2444471"/>
            <a:ext cx="1092052" cy="1763183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文本1">
            <a:extLst>
              <a:ext uri="{FF2B5EF4-FFF2-40B4-BE49-F238E27FC236}">
                <a16:creationId xmlns="" xmlns:a16="http://schemas.microsoft.com/office/drawing/2014/main" id="{1E410EE7-1D14-4FD9-B702-456FF8EC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576" y="2057120"/>
            <a:ext cx="7286701" cy="1195917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Q1: 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失敗的歷程是什麼（對應股價）？</a:t>
            </a:r>
            <a:endParaRPr lang="en-US" altLang="zh-CN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5" name="文本2">
            <a:extLst>
              <a:ext uri="{FF2B5EF4-FFF2-40B4-BE49-F238E27FC236}">
                <a16:creationId xmlns="" xmlns:a16="http://schemas.microsoft.com/office/drawing/2014/main" id="{21985C9A-9478-48AA-BD87-6C4D2AA57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74" y="3509152"/>
            <a:ext cx="7274003" cy="1193800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Q2: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  </a:t>
            </a: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失敗的原因是什麼？</a:t>
            </a:r>
            <a:endParaRPr lang="en-US" altLang="zh-CN" sz="32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" name="文本3">
            <a:extLst>
              <a:ext uri="{FF2B5EF4-FFF2-40B4-BE49-F238E27FC236}">
                <a16:creationId xmlns="" xmlns:a16="http://schemas.microsoft.com/office/drawing/2014/main" id="{25ABFAFE-2DB1-4BC0-A318-CB7032AA5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576" y="4950604"/>
            <a:ext cx="7286701" cy="1181100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Q3: 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使用</a:t>
            </a:r>
            <a:r>
              <a:rPr lang="en-US" altLang="zh-TW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PCA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來實證特定新聞與「</a:t>
            </a:r>
            <a:r>
              <a:rPr lang="en-US" altLang="zh-TW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衰敗」之間是</a:t>
            </a:r>
            <a:endParaRPr lang="en-US" altLang="zh-TW" sz="2400" b="1" dirty="0" smtClean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endParaRPr lang="en-US" altLang="zh-TW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否具有關聯性，是否有股價同步性？</a:t>
            </a:r>
            <a:endParaRPr lang="en-US" altLang="zh-CN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="" xmlns:a16="http://schemas.microsoft.com/office/drawing/2014/main" id="{9E20F1C9-4535-4A6F-8484-CC7393BE8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33" y="3509152"/>
            <a:ext cx="1191523" cy="1193800"/>
          </a:xfrm>
          <a:prstGeom prst="ellipse">
            <a:avLst/>
          </a:prstGeom>
          <a:solidFill>
            <a:srgbClr val="00A1D2"/>
          </a:solidFill>
          <a:ln w="9525">
            <a:noFill/>
            <a:round/>
            <a:headEnd/>
            <a:tailEnd/>
          </a:ln>
        </p:spPr>
        <p:txBody>
          <a:bodyPr lIns="82815" tIns="41405" rIns="82815" bIns="41405" anchor="ctr"/>
          <a:lstStyle/>
          <a:p>
            <a:pPr algn="ctr" defTabSz="1219012">
              <a:lnSpc>
                <a:spcPct val="120000"/>
              </a:lnSpc>
            </a:pPr>
            <a:r>
              <a:rPr lang="en-US" altLang="zh-CN" sz="2532" b="1" dirty="0" smtClean="0">
                <a:solidFill>
                  <a:prstClr val="white"/>
                </a:solidFill>
                <a:latin typeface="Kaiti TC" charset="-120"/>
                <a:ea typeface="Kaiti TC" charset="-120"/>
                <a:cs typeface="Kaiti TC" charset="-120"/>
              </a:rPr>
              <a:t>T</a:t>
            </a:r>
            <a:r>
              <a:rPr lang="en-US" altLang="zh-TW" sz="2532" b="1" dirty="0" smtClean="0">
                <a:solidFill>
                  <a:prstClr val="white"/>
                </a:solidFill>
                <a:latin typeface="Kaiti TC" charset="-120"/>
                <a:ea typeface="Kaiti TC" charset="-120"/>
                <a:cs typeface="Kaiti TC" charset="-120"/>
              </a:rPr>
              <a:t>ask</a:t>
            </a:r>
            <a:endParaRPr lang="zh-CN" altLang="en-US" sz="2532" b="1" dirty="0">
              <a:solidFill>
                <a:prstClr val="white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9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="" xmlns:a16="http://schemas.microsoft.com/office/drawing/2014/main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02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4408D9D-9119-4C28-848A-A9EDF772D66F}"/>
              </a:ext>
            </a:extLst>
          </p:cNvPr>
          <p:cNvSpPr/>
          <p:nvPr/>
        </p:nvSpPr>
        <p:spPr>
          <a:xfrm>
            <a:off x="7361495" y="2766159"/>
            <a:ext cx="3226992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54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endParaRPr lang="zh-CN" altLang="en-US" sz="54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5799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86846" y="669683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103086" y="669683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134701" y="740182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1"/>
          <p:cNvGrpSpPr/>
          <p:nvPr/>
        </p:nvGrpSpPr>
        <p:grpSpPr>
          <a:xfrm>
            <a:off x="1439162" y="2750643"/>
            <a:ext cx="9144000" cy="1217840"/>
            <a:chOff x="0" y="3187371"/>
            <a:chExt cx="12192000" cy="1546463"/>
          </a:xfrm>
        </p:grpSpPr>
        <p:sp>
          <p:nvSpPr>
            <p:cNvPr id="18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0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1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2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3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4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5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6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7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8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9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</p:grpSp>
      <p:grpSp>
        <p:nvGrpSpPr>
          <p:cNvPr id="30" name="Group 1257"/>
          <p:cNvGrpSpPr/>
          <p:nvPr/>
        </p:nvGrpSpPr>
        <p:grpSpPr>
          <a:xfrm rot="10800000" flipH="1">
            <a:off x="1635039" y="328670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1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3" name="Group 1262"/>
          <p:cNvGrpSpPr/>
          <p:nvPr/>
        </p:nvGrpSpPr>
        <p:grpSpPr>
          <a:xfrm>
            <a:off x="2639608" y="282403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4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6" name="Group 1267"/>
          <p:cNvGrpSpPr/>
          <p:nvPr/>
        </p:nvGrpSpPr>
        <p:grpSpPr>
          <a:xfrm rot="10800000" flipH="1">
            <a:off x="3629550" y="3320603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7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9" name="Group 1272"/>
          <p:cNvGrpSpPr/>
          <p:nvPr/>
        </p:nvGrpSpPr>
        <p:grpSpPr>
          <a:xfrm>
            <a:off x="4859659" y="283837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0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42" name="Group 1277"/>
          <p:cNvGrpSpPr/>
          <p:nvPr/>
        </p:nvGrpSpPr>
        <p:grpSpPr>
          <a:xfrm rot="10800000" flipH="1">
            <a:off x="6009352" y="333879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3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45" name="Group 1282"/>
          <p:cNvGrpSpPr/>
          <p:nvPr/>
        </p:nvGrpSpPr>
        <p:grpSpPr>
          <a:xfrm>
            <a:off x="7213126" y="282932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6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48" name="Shape 1285"/>
          <p:cNvSpPr/>
          <p:nvPr/>
        </p:nvSpPr>
        <p:spPr>
          <a:xfrm>
            <a:off x="1834096" y="3967746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49" name="Shape 1289"/>
          <p:cNvSpPr/>
          <p:nvPr/>
        </p:nvSpPr>
        <p:spPr>
          <a:xfrm>
            <a:off x="2764286" y="2716823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0" name="Shape 1293"/>
          <p:cNvSpPr/>
          <p:nvPr/>
        </p:nvSpPr>
        <p:spPr>
          <a:xfrm>
            <a:off x="3718576" y="39624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1" name="Shape 1297"/>
          <p:cNvSpPr/>
          <p:nvPr/>
        </p:nvSpPr>
        <p:spPr>
          <a:xfrm>
            <a:off x="4976006" y="272684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2" name="Shape 1301"/>
          <p:cNvSpPr/>
          <p:nvPr/>
        </p:nvSpPr>
        <p:spPr>
          <a:xfrm>
            <a:off x="6142590" y="3979416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3" name="Shape 1305"/>
          <p:cNvSpPr/>
          <p:nvPr/>
        </p:nvSpPr>
        <p:spPr>
          <a:xfrm>
            <a:off x="7213126" y="272441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4" name="Rectangle 72"/>
          <p:cNvSpPr/>
          <p:nvPr/>
        </p:nvSpPr>
        <p:spPr>
          <a:xfrm rot="20935423">
            <a:off x="1982633" y="3462748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1997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5" name="TextBox 40"/>
          <p:cNvSpPr txBox="1"/>
          <p:nvPr/>
        </p:nvSpPr>
        <p:spPr>
          <a:xfrm>
            <a:off x="2830813" y="2244034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創立自有品牌ＨＴＣ並走向國際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56" name="TextBox 41"/>
          <p:cNvSpPr txBox="1"/>
          <p:nvPr/>
        </p:nvSpPr>
        <p:spPr>
          <a:xfrm>
            <a:off x="2768780" y="194465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2006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Rectangle 137"/>
          <p:cNvSpPr/>
          <p:nvPr/>
        </p:nvSpPr>
        <p:spPr>
          <a:xfrm rot="594578">
            <a:off x="2972449" y="300633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+mj-ea"/>
                <a:ea typeface="+mj-ea"/>
              </a:rPr>
              <a:t>2006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Rectangle 142"/>
          <p:cNvSpPr/>
          <p:nvPr/>
        </p:nvSpPr>
        <p:spPr>
          <a:xfrm rot="20856684">
            <a:off x="3966439" y="348465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2011</a:t>
            </a:r>
            <a:r>
              <a:rPr lang="zh-TW" alt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初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9" name="Rectangle 143"/>
          <p:cNvSpPr/>
          <p:nvPr/>
        </p:nvSpPr>
        <p:spPr>
          <a:xfrm rot="630609">
            <a:off x="5197206" y="3027037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2011</a:t>
            </a:r>
            <a:r>
              <a:rPr lang="zh-TW" alt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末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0" name="Rectangle 144"/>
          <p:cNvSpPr/>
          <p:nvPr/>
        </p:nvSpPr>
        <p:spPr>
          <a:xfrm rot="20816511">
            <a:off x="6352527" y="351133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smtClean="0">
                <a:solidFill>
                  <a:schemeClr val="bg1"/>
                </a:solidFill>
                <a:latin typeface="+mj-ea"/>
                <a:ea typeface="+mj-ea"/>
              </a:rPr>
              <a:t>201</a:t>
            </a:r>
            <a:r>
              <a:rPr lang="en-US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1" name="Rectangle 145"/>
          <p:cNvSpPr/>
          <p:nvPr/>
        </p:nvSpPr>
        <p:spPr>
          <a:xfrm rot="847487">
            <a:off x="7552683" y="301469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smtClean="0">
                <a:solidFill>
                  <a:schemeClr val="bg1"/>
                </a:solidFill>
                <a:latin typeface="+mj-ea"/>
                <a:ea typeface="+mj-ea"/>
              </a:rPr>
              <a:t>2015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47"/>
          <p:cNvSpPr txBox="1"/>
          <p:nvPr/>
        </p:nvSpPr>
        <p:spPr>
          <a:xfrm>
            <a:off x="1869178" y="4461084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以電子產品代工為主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奠定了公司的基礎與資本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3" name="TextBox 48"/>
          <p:cNvSpPr txBox="1"/>
          <p:nvPr/>
        </p:nvSpPr>
        <p:spPr>
          <a:xfrm>
            <a:off x="1904454" y="4105616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1997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TextBox 49"/>
          <p:cNvSpPr txBox="1"/>
          <p:nvPr/>
        </p:nvSpPr>
        <p:spPr>
          <a:xfrm>
            <a:off x="3869120" y="4461084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5" name="TextBox 50"/>
          <p:cNvSpPr txBox="1"/>
          <p:nvPr/>
        </p:nvSpPr>
        <p:spPr>
          <a:xfrm>
            <a:off x="3873475" y="412564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6" name="TextBox 51"/>
          <p:cNvSpPr txBox="1"/>
          <p:nvPr/>
        </p:nvSpPr>
        <p:spPr>
          <a:xfrm>
            <a:off x="4893581" y="2228967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7" name="TextBox 52"/>
          <p:cNvSpPr txBox="1"/>
          <p:nvPr/>
        </p:nvSpPr>
        <p:spPr>
          <a:xfrm>
            <a:off x="4824281" y="194279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TextBox 53"/>
          <p:cNvSpPr txBox="1"/>
          <p:nvPr/>
        </p:nvSpPr>
        <p:spPr>
          <a:xfrm>
            <a:off x="6187915" y="4461082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9" name="TextBox 54"/>
          <p:cNvSpPr txBox="1"/>
          <p:nvPr/>
        </p:nvSpPr>
        <p:spPr>
          <a:xfrm>
            <a:off x="6195787" y="4156174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TextBox 55"/>
          <p:cNvSpPr txBox="1"/>
          <p:nvPr/>
        </p:nvSpPr>
        <p:spPr>
          <a:xfrm>
            <a:off x="7123820" y="2241050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進軍大陸市場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平價手機競爭時代來臨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71" name="TextBox 56"/>
          <p:cNvSpPr txBox="1"/>
          <p:nvPr/>
        </p:nvSpPr>
        <p:spPr>
          <a:xfrm>
            <a:off x="7130412" y="1955829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2" name="Group 1277"/>
          <p:cNvGrpSpPr/>
          <p:nvPr/>
        </p:nvGrpSpPr>
        <p:grpSpPr>
          <a:xfrm rot="10800000" flipH="1">
            <a:off x="8152941" y="336242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73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4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75" name="Rectangle 144"/>
          <p:cNvSpPr/>
          <p:nvPr/>
        </p:nvSpPr>
        <p:spPr>
          <a:xfrm rot="20816511">
            <a:off x="8495595" y="352020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+mj-ea"/>
                <a:ea typeface="+mj-ea"/>
              </a:rPr>
              <a:t>2015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Shape 1301"/>
          <p:cNvSpPr/>
          <p:nvPr/>
        </p:nvSpPr>
        <p:spPr>
          <a:xfrm>
            <a:off x="8330347" y="397698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77" name="TextBox 54"/>
          <p:cNvSpPr txBox="1"/>
          <p:nvPr/>
        </p:nvSpPr>
        <p:spPr>
          <a:xfrm>
            <a:off x="8373680" y="413060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8" name="Group 1282"/>
          <p:cNvGrpSpPr/>
          <p:nvPr/>
        </p:nvGrpSpPr>
        <p:grpSpPr>
          <a:xfrm>
            <a:off x="9100641" y="282932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79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0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81" name="Shape 1305"/>
          <p:cNvSpPr/>
          <p:nvPr/>
        </p:nvSpPr>
        <p:spPr>
          <a:xfrm>
            <a:off x="9100641" y="272441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82" name="Rectangle 145"/>
          <p:cNvSpPr/>
          <p:nvPr/>
        </p:nvSpPr>
        <p:spPr>
          <a:xfrm rot="847487">
            <a:off x="9481134" y="302568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+mj-ea"/>
                <a:ea typeface="+mj-ea"/>
              </a:rPr>
              <a:t>NOW</a:t>
            </a:r>
          </a:p>
        </p:txBody>
      </p:sp>
      <p:sp>
        <p:nvSpPr>
          <p:cNvPr id="83" name="TextBox 55"/>
          <p:cNvSpPr txBox="1"/>
          <p:nvPr/>
        </p:nvSpPr>
        <p:spPr>
          <a:xfrm>
            <a:off x="9034350" y="2241050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宣告出售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由ＧＯＯＧＬＥ收購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84" name="TextBox 56"/>
          <p:cNvSpPr txBox="1"/>
          <p:nvPr/>
        </p:nvSpPr>
        <p:spPr>
          <a:xfrm>
            <a:off x="9017927" y="1955829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ＮＯＷ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5" name="TextBox 53"/>
          <p:cNvSpPr txBox="1"/>
          <p:nvPr/>
        </p:nvSpPr>
        <p:spPr>
          <a:xfrm>
            <a:off x="8401039" y="4461083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13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 animBg="1"/>
      <p:bldP spid="77" grpId="0"/>
      <p:bldP spid="81" grpId="0" animBg="1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pic>
        <p:nvPicPr>
          <p:cNvPr id="86" name="圖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3" y="1193416"/>
            <a:ext cx="4471052" cy="2343448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94" y="3685949"/>
            <a:ext cx="4819968" cy="2802515"/>
          </a:xfrm>
          <a:prstGeom prst="rect">
            <a:avLst/>
          </a:prstGeom>
        </p:spPr>
      </p:pic>
      <p:sp>
        <p:nvSpPr>
          <p:cNvPr id="105" name="TextBox 40"/>
          <p:cNvSpPr txBox="1"/>
          <p:nvPr/>
        </p:nvSpPr>
        <p:spPr>
          <a:xfrm>
            <a:off x="6627950" y="1594008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創立自有品牌ＨＴＣ並走向國際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6" name="TextBox 41"/>
          <p:cNvSpPr txBox="1"/>
          <p:nvPr/>
        </p:nvSpPr>
        <p:spPr>
          <a:xfrm>
            <a:off x="6565917" y="1294625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2006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7" name="TextBox 51"/>
          <p:cNvSpPr txBox="1"/>
          <p:nvPr/>
        </p:nvSpPr>
        <p:spPr>
          <a:xfrm>
            <a:off x="9131254" y="1580048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8" name="TextBox 52"/>
          <p:cNvSpPr txBox="1"/>
          <p:nvPr/>
        </p:nvSpPr>
        <p:spPr>
          <a:xfrm>
            <a:off x="9061954" y="129387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9" name="TextBox 55"/>
          <p:cNvSpPr txBox="1"/>
          <p:nvPr/>
        </p:nvSpPr>
        <p:spPr>
          <a:xfrm>
            <a:off x="6498404" y="590219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進軍大陸市場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平價手機競爭時代來臨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0" name="TextBox 56"/>
          <p:cNvSpPr txBox="1"/>
          <p:nvPr/>
        </p:nvSpPr>
        <p:spPr>
          <a:xfrm>
            <a:off x="6504996" y="561697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TextBox 49"/>
          <p:cNvSpPr txBox="1"/>
          <p:nvPr/>
        </p:nvSpPr>
        <p:spPr>
          <a:xfrm>
            <a:off x="6554803" y="2768709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8" name="TextBox 50"/>
          <p:cNvSpPr txBox="1"/>
          <p:nvPr/>
        </p:nvSpPr>
        <p:spPr>
          <a:xfrm>
            <a:off x="6554804" y="245312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TextBox 53"/>
          <p:cNvSpPr txBox="1"/>
          <p:nvPr/>
        </p:nvSpPr>
        <p:spPr>
          <a:xfrm>
            <a:off x="6497124" y="472664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20" name="TextBox 54"/>
          <p:cNvSpPr txBox="1"/>
          <p:nvPr/>
        </p:nvSpPr>
        <p:spPr>
          <a:xfrm>
            <a:off x="6504996" y="442173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2" name="TextBox 54"/>
          <p:cNvSpPr txBox="1"/>
          <p:nvPr/>
        </p:nvSpPr>
        <p:spPr>
          <a:xfrm>
            <a:off x="9103895" y="4422348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3" name="TextBox 53"/>
          <p:cNvSpPr txBox="1"/>
          <p:nvPr/>
        </p:nvSpPr>
        <p:spPr>
          <a:xfrm>
            <a:off x="9131254" y="4752828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396903" y="4282633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636321" y="484967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942325" y="506298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2760994" y="5471419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4073140" y="5708427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5185242" y="572172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TextBox 55"/>
          <p:cNvSpPr txBox="1"/>
          <p:nvPr/>
        </p:nvSpPr>
        <p:spPr>
          <a:xfrm>
            <a:off x="9147677" y="590219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宣告出售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由ＧＯＯＧＬＥ收購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1" name="TextBox 56"/>
          <p:cNvSpPr txBox="1"/>
          <p:nvPr/>
        </p:nvSpPr>
        <p:spPr>
          <a:xfrm>
            <a:off x="9131254" y="561697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ＮＯＷ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1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09" grpId="0"/>
      <p:bldP spid="110" grpId="0"/>
      <p:bldP spid="117" grpId="0"/>
      <p:bldP spid="118" grpId="0"/>
      <p:bldP spid="119" grpId="0"/>
      <p:bldP spid="120" grpId="0"/>
      <p:bldP spid="122" grpId="0"/>
      <p:bldP spid="123" grpId="0"/>
      <p:bldP spid="130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7" name="TextBox 51"/>
          <p:cNvSpPr txBox="1"/>
          <p:nvPr/>
        </p:nvSpPr>
        <p:spPr>
          <a:xfrm>
            <a:off x="3498653" y="5379577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8" name="TextBox 52"/>
          <p:cNvSpPr txBox="1"/>
          <p:nvPr/>
        </p:nvSpPr>
        <p:spPr>
          <a:xfrm>
            <a:off x="3429353" y="509340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TextBox 49"/>
          <p:cNvSpPr txBox="1"/>
          <p:nvPr/>
        </p:nvSpPr>
        <p:spPr>
          <a:xfrm>
            <a:off x="1744158" y="5408988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8" name="TextBox 50"/>
          <p:cNvSpPr txBox="1"/>
          <p:nvPr/>
        </p:nvSpPr>
        <p:spPr>
          <a:xfrm>
            <a:off x="1744159" y="509340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TextBox 53"/>
          <p:cNvSpPr txBox="1"/>
          <p:nvPr/>
        </p:nvSpPr>
        <p:spPr>
          <a:xfrm>
            <a:off x="6732182" y="4542653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歐洲市場影響嚴重，於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2013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完結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20" name="TextBox 54"/>
          <p:cNvSpPr txBox="1"/>
          <p:nvPr/>
        </p:nvSpPr>
        <p:spPr>
          <a:xfrm>
            <a:off x="6737429" y="4209802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2" name="TextBox 54"/>
          <p:cNvSpPr txBox="1"/>
          <p:nvPr/>
        </p:nvSpPr>
        <p:spPr>
          <a:xfrm>
            <a:off x="9201696" y="4209802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3" name="TextBox 53"/>
          <p:cNvSpPr txBox="1"/>
          <p:nvPr/>
        </p:nvSpPr>
        <p:spPr>
          <a:xfrm>
            <a:off x="9245478" y="4543825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ＶＲ時帶來臨，於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2014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年投入研究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1" y="1225679"/>
            <a:ext cx="4385608" cy="37016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76881" y="3874816"/>
            <a:ext cx="4385608" cy="26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476881" y="3364695"/>
            <a:ext cx="4385608" cy="26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75" y="1204488"/>
            <a:ext cx="4250609" cy="283590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583975" y="3076486"/>
            <a:ext cx="4250609" cy="465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7" grpId="0"/>
      <p:bldP spid="118" grpId="0"/>
      <p:bldP spid="119" grpId="0"/>
      <p:bldP spid="120" grpId="0"/>
      <p:bldP spid="122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研究設計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1" name="组合 8"/>
          <p:cNvGrpSpPr/>
          <p:nvPr/>
        </p:nvGrpSpPr>
        <p:grpSpPr>
          <a:xfrm>
            <a:off x="4106475" y="1626305"/>
            <a:ext cx="2280176" cy="1468510"/>
            <a:chOff x="3162325" y="1925354"/>
            <a:chExt cx="3238821" cy="1935163"/>
          </a:xfrm>
        </p:grpSpPr>
        <p:sp>
          <p:nvSpPr>
            <p:cNvPr id="22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3" name="그룹 21"/>
            <p:cNvGrpSpPr/>
            <p:nvPr/>
          </p:nvGrpSpPr>
          <p:grpSpPr>
            <a:xfrm>
              <a:off x="3340208" y="2130720"/>
              <a:ext cx="2630110" cy="1651443"/>
              <a:chOff x="6603092" y="2048860"/>
              <a:chExt cx="2369605" cy="1651443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6603092" y="2970259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侵權訴訟影響銷售量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6658653" y="2048860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6" name="组合 13"/>
          <p:cNvGrpSpPr/>
          <p:nvPr/>
        </p:nvGrpSpPr>
        <p:grpSpPr>
          <a:xfrm>
            <a:off x="2019257" y="1627926"/>
            <a:ext cx="2280176" cy="1468510"/>
            <a:chOff x="251520" y="1925354"/>
            <a:chExt cx="3238821" cy="1935163"/>
          </a:xfrm>
        </p:grpSpPr>
        <p:sp>
          <p:nvSpPr>
            <p:cNvPr id="27" name="KMA1D1FEAF"/>
            <p:cNvSpPr>
              <a:spLocks noChangeArrowheads="1"/>
            </p:cNvSpPr>
            <p:nvPr/>
          </p:nvSpPr>
          <p:spPr bwMode="ltGray">
            <a:xfrm>
              <a:off x="251520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8" name="그룹 21"/>
            <p:cNvGrpSpPr/>
            <p:nvPr/>
          </p:nvGrpSpPr>
          <p:grpSpPr>
            <a:xfrm>
              <a:off x="369776" y="2132856"/>
              <a:ext cx="2707460" cy="1342985"/>
              <a:chOff x="6794460" y="2050996"/>
              <a:chExt cx="2439294" cy="1342985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6919710" y="2968123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公司內部問題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Text Box 5"/>
              <p:cNvSpPr txBox="1">
                <a:spLocks noChangeArrowheads="1"/>
              </p:cNvSpPr>
              <p:nvPr/>
            </p:nvSpPr>
            <p:spPr bwMode="auto">
              <a:xfrm>
                <a:off x="6794460" y="2050996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3995109" y="4820626"/>
            <a:ext cx="4176464" cy="1046290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GOOGLE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研究退處大陸市場影響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電競產業經濟起飛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中美貿易戰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兩岸經濟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勒索病毒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總統大選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美光洩密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美股大跌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雷曼兄弟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電信詐騙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84360" y="3615558"/>
            <a:ext cx="1797963" cy="953744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</a:t>
            </a:r>
            <a:r>
              <a:rPr lang="zh-TW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維度辭詞頻矩陣之分析比較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4" name="组合 2"/>
          <p:cNvGrpSpPr/>
          <p:nvPr/>
        </p:nvGrpSpPr>
        <p:grpSpPr>
          <a:xfrm>
            <a:off x="8260365" y="1624684"/>
            <a:ext cx="1980462" cy="1468510"/>
            <a:chOff x="6084167" y="1925354"/>
            <a:chExt cx="2813101" cy="1935163"/>
          </a:xfrm>
        </p:grpSpPr>
        <p:sp>
          <p:nvSpPr>
            <p:cNvPr id="36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794" cy="1935163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7" name="그룹 21"/>
            <p:cNvGrpSpPr/>
            <p:nvPr/>
          </p:nvGrpSpPr>
          <p:grpSpPr>
            <a:xfrm>
              <a:off x="6178342" y="2132855"/>
              <a:ext cx="2718926" cy="1347258"/>
              <a:chOff x="6426901" y="2050995"/>
              <a:chExt cx="2449625" cy="1347258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6426901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新市場開發失敗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6562482" y="2050995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40" name="组合 8"/>
          <p:cNvGrpSpPr/>
          <p:nvPr/>
        </p:nvGrpSpPr>
        <p:grpSpPr>
          <a:xfrm>
            <a:off x="6165155" y="1624684"/>
            <a:ext cx="2280176" cy="1468510"/>
            <a:chOff x="3162325" y="1925354"/>
            <a:chExt cx="3238821" cy="1935163"/>
          </a:xfrm>
        </p:grpSpPr>
        <p:sp>
          <p:nvSpPr>
            <p:cNvPr id="41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42" name="그룹 21"/>
            <p:cNvGrpSpPr/>
            <p:nvPr/>
          </p:nvGrpSpPr>
          <p:grpSpPr>
            <a:xfrm>
              <a:off x="3330559" y="2132856"/>
              <a:ext cx="2609352" cy="1347257"/>
              <a:chOff x="6594399" y="2050996"/>
              <a:chExt cx="2350903" cy="1347257"/>
            </a:xfrm>
          </p:grpSpPr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6594399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品牌定位不足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6631258" y="2050996"/>
                <a:ext cx="2314044" cy="730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cxnSp>
        <p:nvCxnSpPr>
          <p:cNvPr id="45" name="直線箭頭接點 44"/>
          <p:cNvCxnSpPr>
            <a:stCxn id="41" idx="0"/>
          </p:cNvCxnSpPr>
          <p:nvPr/>
        </p:nvCxnSpPr>
        <p:spPr>
          <a:xfrm flipV="1">
            <a:off x="6083341" y="4569302"/>
            <a:ext cx="1" cy="25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 flipH="1" flipV="1">
            <a:off x="6039615" y="3361673"/>
            <a:ext cx="311" cy="25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3006620" y="3363914"/>
            <a:ext cx="6330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/>
          <p:cNvCxnSpPr/>
          <p:nvPr/>
        </p:nvCxnSpPr>
        <p:spPr>
          <a:xfrm flipV="1">
            <a:off x="3006620" y="3093194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 flipV="1">
            <a:off x="5135816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 flipV="1">
            <a:off x="7216505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 flipV="1">
            <a:off x="9336718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水彩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955</Words>
  <Application>Microsoft Macintosh PowerPoint</Application>
  <PresentationFormat>寬螢幕</PresentationFormat>
  <Paragraphs>242</Paragraphs>
  <Slides>29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5" baseType="lpstr">
      <vt:lpstr>FZHei-B01S</vt:lpstr>
      <vt:lpstr>Helvetica Light</vt:lpstr>
      <vt:lpstr>Kaiti TC</vt:lpstr>
      <vt:lpstr>Marlett</vt:lpstr>
      <vt:lpstr>Microsoft JhengHei</vt:lpstr>
      <vt:lpstr>Open Sans</vt:lpstr>
      <vt:lpstr>굴림</vt:lpstr>
      <vt:lpstr>方正兰亭中黑_GBK</vt:lpstr>
      <vt:lpstr>等线</vt:lpstr>
      <vt:lpstr>等线 Light</vt:lpstr>
      <vt:lpstr>微软雅黑</vt:lpstr>
      <vt:lpstr>新細明體</vt:lpstr>
      <vt:lpstr>맑은 고딕</vt:lpstr>
      <vt:lpstr>萝莉体 第二版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使用者</cp:lastModifiedBy>
  <cp:revision>82</cp:revision>
  <dcterms:created xsi:type="dcterms:W3CDTF">2018-09-05T05:55:39Z</dcterms:created>
  <dcterms:modified xsi:type="dcterms:W3CDTF">2018-11-13T07:45:16Z</dcterms:modified>
</cp:coreProperties>
</file>